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 Target="slides/slide1.xml"/><Relationship Id="rId19" Type="http://schemas.openxmlformats.org/officeDocument/2006/relationships/font" Target="fonts/Roboto-boldItalic.fntdata"/><Relationship Id="rId6" Type="http://schemas.openxmlformats.org/officeDocument/2006/relationships/slide" Target="slides/slide2.xml"/><Relationship Id="rId18"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B97F0"/>
        </a:solidFill>
      </p:bgPr>
    </p:bg>
    <p:spTree>
      <p:nvGrpSpPr>
        <p:cNvPr id="11" name="Shape 11"/>
        <p:cNvGrpSpPr/>
        <p:nvPr/>
      </p:nvGrpSpPr>
      <p:grpSpPr>
        <a:xfrm>
          <a:off x="0" y="0"/>
          <a:ext cx="0" cy="0"/>
          <a:chOff x="0" y="0"/>
          <a:chExt cx="0" cy="0"/>
        </a:xfrm>
      </p:grpSpPr>
      <p:grpSp>
        <p:nvGrpSpPr>
          <p:cNvPr id="12" name="Google Shape;12;p2"/>
          <p:cNvGrpSpPr/>
          <p:nvPr/>
        </p:nvGrpSpPr>
        <p:grpSpPr>
          <a:xfrm>
            <a:off x="6098378" y="5"/>
            <a:ext cx="3045625" cy="2030570"/>
            <a:chOff x="6098378" y="5"/>
            <a:chExt cx="3045625" cy="2030570"/>
          </a:xfrm>
        </p:grpSpPr>
        <p:sp>
          <p:nvSpPr>
            <p:cNvPr id="13" name="Google Shape;13;p2"/>
            <p:cNvSpPr/>
            <p:nvPr/>
          </p:nvSpPr>
          <p:spPr>
            <a:xfrm>
              <a:off x="8128803" y="16"/>
              <a:ext cx="1015200" cy="1015200"/>
            </a:xfrm>
            <a:prstGeom prst="rect">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14" name="Google Shape;14;p2"/>
            <p:cNvSpPr/>
            <p:nvPr/>
          </p:nvSpPr>
          <p:spPr>
            <a:xfrm flipH="1">
              <a:off x="7113463" y="5"/>
              <a:ext cx="1015200" cy="1015200"/>
            </a:xfrm>
            <a:prstGeom prst="rtTriangle">
              <a:avLst/>
            </a:prstGeom>
            <a:solidFill>
              <a:srgbClr val="2A93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15" name="Google Shape;15;p2"/>
            <p:cNvSpPr/>
            <p:nvPr/>
          </p:nvSpPr>
          <p:spPr>
            <a:xfrm flipH="1" rot="10800000">
              <a:off x="7113588" y="107"/>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16" name="Google Shape;16;p2"/>
            <p:cNvSpPr/>
            <p:nvPr/>
          </p:nvSpPr>
          <p:spPr>
            <a:xfrm rot="10800000">
              <a:off x="6098378" y="97"/>
              <a:ext cx="1015200" cy="1015200"/>
            </a:xfrm>
            <a:prstGeom prst="rtTriangle">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17" name="Google Shape;17;p2"/>
            <p:cNvSpPr/>
            <p:nvPr/>
          </p:nvSpPr>
          <p:spPr>
            <a:xfrm rot="10800000">
              <a:off x="8128789" y="1015375"/>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grpSp>
      <p:sp>
        <p:nvSpPr>
          <p:cNvPr id="18" name="Google Shape;18;p2"/>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19" name="Google Shape;19;p2"/>
          <p:cNvSpPr txBox="1"/>
          <p:nvPr>
            <p:ph idx="1" type="subTitle"/>
          </p:nvPr>
        </p:nvSpPr>
        <p:spPr>
          <a:xfrm>
            <a:off x="598088" y="2715913"/>
            <a:ext cx="8222100" cy="4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20" name="Google Shape;20;p2"/>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0B97F0"/>
        </a:solidFill>
      </p:bgPr>
    </p:bg>
    <p:spTree>
      <p:nvGrpSpPr>
        <p:cNvPr id="72" name="Shape 72"/>
        <p:cNvGrpSpPr/>
        <p:nvPr/>
      </p:nvGrpSpPr>
      <p:grpSpPr>
        <a:xfrm>
          <a:off x="0" y="0"/>
          <a:ext cx="0" cy="0"/>
          <a:chOff x="0" y="0"/>
          <a:chExt cx="0" cy="0"/>
        </a:xfrm>
      </p:grpSpPr>
      <p:sp>
        <p:nvSpPr>
          <p:cNvPr id="73" name="Google Shape;73;p11"/>
          <p:cNvSpPr txBox="1"/>
          <p:nvPr>
            <p:ph hasCustomPrompt="1" type="title"/>
          </p:nvPr>
        </p:nvSpPr>
        <p:spPr>
          <a:xfrm>
            <a:off x="311700" y="1256050"/>
            <a:ext cx="8520600" cy="2030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74" name="Google Shape;74;p11"/>
          <p:cNvSpPr txBox="1"/>
          <p:nvPr>
            <p:ph idx="1" type="body"/>
          </p:nvPr>
        </p:nvSpPr>
        <p:spPr>
          <a:xfrm>
            <a:off x="311700" y="3369225"/>
            <a:ext cx="8520600" cy="12819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0"/>
              </a:spcBef>
              <a:spcAft>
                <a:spcPts val="0"/>
              </a:spcAft>
              <a:buClr>
                <a:schemeClr val="lt1"/>
              </a:buClr>
              <a:buSzPts val="1400"/>
              <a:buChar char="○"/>
              <a:defRPr>
                <a:solidFill>
                  <a:schemeClr val="lt1"/>
                </a:solidFill>
              </a:defRPr>
            </a:lvl2pPr>
            <a:lvl3pPr indent="-317500" lvl="2" marL="1371600" algn="ctr">
              <a:lnSpc>
                <a:spcPct val="115000"/>
              </a:lnSpc>
              <a:spcBef>
                <a:spcPts val="0"/>
              </a:spcBef>
              <a:spcAft>
                <a:spcPts val="0"/>
              </a:spcAft>
              <a:buClr>
                <a:schemeClr val="lt1"/>
              </a:buClr>
              <a:buSzPts val="1400"/>
              <a:buChar char="■"/>
              <a:defRPr>
                <a:solidFill>
                  <a:schemeClr val="lt1"/>
                </a:solidFill>
              </a:defRPr>
            </a:lvl3pPr>
            <a:lvl4pPr indent="-317500" lvl="3" marL="1828800" algn="ctr">
              <a:lnSpc>
                <a:spcPct val="115000"/>
              </a:lnSpc>
              <a:spcBef>
                <a:spcPts val="0"/>
              </a:spcBef>
              <a:spcAft>
                <a:spcPts val="0"/>
              </a:spcAft>
              <a:buClr>
                <a:schemeClr val="lt1"/>
              </a:buClr>
              <a:buSzPts val="1400"/>
              <a:buChar char="●"/>
              <a:defRPr>
                <a:solidFill>
                  <a:schemeClr val="lt1"/>
                </a:solidFill>
              </a:defRPr>
            </a:lvl4pPr>
            <a:lvl5pPr indent="-317500" lvl="4" marL="2286000" algn="ctr">
              <a:lnSpc>
                <a:spcPct val="115000"/>
              </a:lnSpc>
              <a:spcBef>
                <a:spcPts val="0"/>
              </a:spcBef>
              <a:spcAft>
                <a:spcPts val="0"/>
              </a:spcAft>
              <a:buClr>
                <a:schemeClr val="lt1"/>
              </a:buClr>
              <a:buSzPts val="1400"/>
              <a:buChar char="○"/>
              <a:defRPr>
                <a:solidFill>
                  <a:schemeClr val="lt1"/>
                </a:solidFill>
              </a:defRPr>
            </a:lvl5pPr>
            <a:lvl6pPr indent="-317500" lvl="5" marL="2743200" algn="ctr">
              <a:lnSpc>
                <a:spcPct val="115000"/>
              </a:lnSpc>
              <a:spcBef>
                <a:spcPts val="0"/>
              </a:spcBef>
              <a:spcAft>
                <a:spcPts val="0"/>
              </a:spcAft>
              <a:buClr>
                <a:schemeClr val="lt1"/>
              </a:buClr>
              <a:buSzPts val="1400"/>
              <a:buChar char="■"/>
              <a:defRPr>
                <a:solidFill>
                  <a:schemeClr val="lt1"/>
                </a:solidFill>
              </a:defRPr>
            </a:lvl6pPr>
            <a:lvl7pPr indent="-317500" lvl="6" marL="3200400" algn="ctr">
              <a:lnSpc>
                <a:spcPct val="115000"/>
              </a:lnSpc>
              <a:spcBef>
                <a:spcPts val="0"/>
              </a:spcBef>
              <a:spcAft>
                <a:spcPts val="0"/>
              </a:spcAft>
              <a:buClr>
                <a:schemeClr val="lt1"/>
              </a:buClr>
              <a:buSzPts val="1400"/>
              <a:buChar char="●"/>
              <a:defRPr>
                <a:solidFill>
                  <a:schemeClr val="lt1"/>
                </a:solidFill>
              </a:defRPr>
            </a:lvl7pPr>
            <a:lvl8pPr indent="-317500" lvl="7" marL="3657600" algn="ctr">
              <a:lnSpc>
                <a:spcPct val="115000"/>
              </a:lnSpc>
              <a:spcBef>
                <a:spcPts val="0"/>
              </a:spcBef>
              <a:spcAft>
                <a:spcPts val="0"/>
              </a:spcAft>
              <a:buClr>
                <a:schemeClr val="lt1"/>
              </a:buClr>
              <a:buSzPts val="1400"/>
              <a:buChar char="○"/>
              <a:defRPr>
                <a:solidFill>
                  <a:schemeClr val="lt1"/>
                </a:solidFill>
              </a:defRPr>
            </a:lvl8pPr>
            <a:lvl9pPr indent="-317500" lvl="8" marL="4114800" algn="ctr">
              <a:lnSpc>
                <a:spcPct val="115000"/>
              </a:lnSpc>
              <a:spcBef>
                <a:spcPts val="0"/>
              </a:spcBef>
              <a:spcAft>
                <a:spcPts val="0"/>
              </a:spcAft>
              <a:buClr>
                <a:schemeClr val="lt1"/>
              </a:buClr>
              <a:buSzPts val="1400"/>
              <a:buChar char="■"/>
              <a:defRPr>
                <a:solidFill>
                  <a:schemeClr val="lt1"/>
                </a:solidFill>
              </a:defRPr>
            </a:lvl9pPr>
          </a:lstStyle>
          <a:p/>
        </p:txBody>
      </p:sp>
      <p:sp>
        <p:nvSpPr>
          <p:cNvPr id="75" name="Google Shape;75;p1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grpSp>
        <p:nvGrpSpPr>
          <p:cNvPr id="76" name="Google Shape;76;p11"/>
          <p:cNvGrpSpPr/>
          <p:nvPr/>
        </p:nvGrpSpPr>
        <p:grpSpPr>
          <a:xfrm>
            <a:off x="6098378" y="5"/>
            <a:ext cx="3045625" cy="2030570"/>
            <a:chOff x="6098378" y="5"/>
            <a:chExt cx="3045625" cy="2030570"/>
          </a:xfrm>
        </p:grpSpPr>
        <p:sp>
          <p:nvSpPr>
            <p:cNvPr id="77" name="Google Shape;77;p11"/>
            <p:cNvSpPr/>
            <p:nvPr/>
          </p:nvSpPr>
          <p:spPr>
            <a:xfrm>
              <a:off x="8128803" y="16"/>
              <a:ext cx="1015200" cy="1015200"/>
            </a:xfrm>
            <a:prstGeom prst="rect">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78" name="Google Shape;78;p11"/>
            <p:cNvSpPr/>
            <p:nvPr/>
          </p:nvSpPr>
          <p:spPr>
            <a:xfrm flipH="1">
              <a:off x="7113463" y="5"/>
              <a:ext cx="1015200" cy="1015200"/>
            </a:xfrm>
            <a:prstGeom prst="rtTriangle">
              <a:avLst/>
            </a:prstGeom>
            <a:solidFill>
              <a:srgbClr val="2A93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79" name="Google Shape;79;p11"/>
            <p:cNvSpPr/>
            <p:nvPr/>
          </p:nvSpPr>
          <p:spPr>
            <a:xfrm flipH="1" rot="10800000">
              <a:off x="7113588" y="107"/>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80" name="Google Shape;80;p11"/>
            <p:cNvSpPr/>
            <p:nvPr/>
          </p:nvSpPr>
          <p:spPr>
            <a:xfrm rot="10800000">
              <a:off x="6098378" y="97"/>
              <a:ext cx="1015200" cy="1015200"/>
            </a:xfrm>
            <a:prstGeom prst="rtTriangle">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81" name="Google Shape;81;p11"/>
            <p:cNvSpPr/>
            <p:nvPr/>
          </p:nvSpPr>
          <p:spPr>
            <a:xfrm rot="10800000">
              <a:off x="8128789" y="1015375"/>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12"/>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grpSp>
        <p:nvGrpSpPr>
          <p:cNvPr id="22" name="Google Shape;22;p3"/>
          <p:cNvGrpSpPr/>
          <p:nvPr/>
        </p:nvGrpSpPr>
        <p:grpSpPr>
          <a:xfrm>
            <a:off x="0" y="3903669"/>
            <a:ext cx="9144000" cy="1239925"/>
            <a:chOff x="0" y="3903669"/>
            <a:chExt cx="9144000" cy="1239925"/>
          </a:xfrm>
        </p:grpSpPr>
        <p:sp>
          <p:nvSpPr>
            <p:cNvPr id="23" name="Google Shape;23;p3"/>
            <p:cNvSpPr/>
            <p:nvPr/>
          </p:nvSpPr>
          <p:spPr>
            <a:xfrm>
              <a:off x="8154895" y="3903669"/>
              <a:ext cx="989100" cy="987900"/>
            </a:xfrm>
            <a:prstGeom prst="rtTriangle">
              <a:avLst/>
            </a:prstGeom>
            <a:solidFill>
              <a:srgbClr val="2A93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flipH="1">
              <a:off x="6181163" y="3903669"/>
              <a:ext cx="989100" cy="987900"/>
            </a:xfrm>
            <a:prstGeom prst="rtTriangle">
              <a:avLst/>
            </a:prstGeom>
            <a:solidFill>
              <a:srgbClr val="0B97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7170274" y="3903669"/>
              <a:ext cx="989100" cy="987900"/>
            </a:xfrm>
            <a:prstGeom prst="rect">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
            <p:cNvSpPr/>
            <p:nvPr/>
          </p:nvSpPr>
          <p:spPr>
            <a:xfrm rot="10800000">
              <a:off x="8154757" y="3903682"/>
              <a:ext cx="989100" cy="987900"/>
            </a:xfrm>
            <a:prstGeom prst="rtTriangle">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
            <p:cNvSpPr/>
            <p:nvPr/>
          </p:nvSpPr>
          <p:spPr>
            <a:xfrm>
              <a:off x="0" y="4891594"/>
              <a:ext cx="9144000" cy="252000"/>
            </a:xfrm>
            <a:prstGeom prst="rect">
              <a:avLst/>
            </a:prstGeom>
            <a:solidFill>
              <a:srgbClr val="0B97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 name="Google Shape;28;p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 name="Google Shape;30;p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
        <p:nvSpPr>
          <p:cNvPr id="31" name="Google Shape;31;p3"/>
          <p:cNvSpPr txBox="1"/>
          <p:nvPr/>
        </p:nvSpPr>
        <p:spPr>
          <a:xfrm>
            <a:off x="333375" y="4895850"/>
            <a:ext cx="5486400" cy="29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fr" sz="700" u="none" cap="none" strike="noStrike">
                <a:solidFill>
                  <a:srgbClr val="000000"/>
                </a:solidFill>
                <a:latin typeface="Roboto"/>
                <a:ea typeface="Roboto"/>
                <a:cs typeface="Roboto"/>
                <a:sym typeface="Roboto"/>
              </a:rPr>
              <a:t>Date de publication : 20 février 2023 - Document version 2.1</a:t>
            </a:r>
            <a:endParaRPr b="0" i="0" sz="700" u="none" cap="none" strike="noStrike">
              <a:solidFill>
                <a:srgbClr val="000000"/>
              </a:solidFill>
              <a:latin typeface="Roboto"/>
              <a:ea typeface="Roboto"/>
              <a:cs typeface="Roboto"/>
              <a:sym typeface="Roboto"/>
            </a:endParaRPr>
          </a:p>
        </p:txBody>
      </p:sp>
    </p:spTree>
  </p:cSld>
  <p:clrMapOvr>
    <a:masterClrMapping/>
  </p:clrMapOvr>
  <p:extLst>
    <p:ext uri="{DCECCB84-F9BA-43D5-87BE-67443E8EF086}">
      <p15:sldGuideLst>
        <p15:guide id="1" pos="258">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B97F0"/>
        </a:solidFill>
      </p:bgPr>
    </p:bg>
    <p:spTree>
      <p:nvGrpSpPr>
        <p:cNvPr id="32" name="Shape 32"/>
        <p:cNvGrpSpPr/>
        <p:nvPr/>
      </p:nvGrpSpPr>
      <p:grpSpPr>
        <a:xfrm>
          <a:off x="0" y="0"/>
          <a:ext cx="0" cy="0"/>
          <a:chOff x="0" y="0"/>
          <a:chExt cx="0" cy="0"/>
        </a:xfrm>
      </p:grpSpPr>
      <p:sp>
        <p:nvSpPr>
          <p:cNvPr id="33" name="Google Shape;33;p4"/>
          <p:cNvSpPr txBox="1"/>
          <p:nvPr>
            <p:ph type="title"/>
          </p:nvPr>
        </p:nvSpPr>
        <p:spPr>
          <a:xfrm>
            <a:off x="598100" y="2152347"/>
            <a:ext cx="8222100" cy="838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l">
              <a:lnSpc>
                <a:spcPct val="100000"/>
              </a:lnSpc>
              <a:spcBef>
                <a:spcPts val="0"/>
              </a:spcBef>
              <a:spcAft>
                <a:spcPts val="0"/>
              </a:spcAft>
              <a:buClr>
                <a:schemeClr val="lt1"/>
              </a:buClr>
              <a:buSzPts val="4200"/>
              <a:buNone/>
              <a:defRPr sz="4200">
                <a:solidFill>
                  <a:schemeClr val="lt1"/>
                </a:solidFill>
              </a:defRPr>
            </a:lvl2pPr>
            <a:lvl3pPr lvl="2" algn="l">
              <a:lnSpc>
                <a:spcPct val="100000"/>
              </a:lnSpc>
              <a:spcBef>
                <a:spcPts val="0"/>
              </a:spcBef>
              <a:spcAft>
                <a:spcPts val="0"/>
              </a:spcAft>
              <a:buClr>
                <a:schemeClr val="lt1"/>
              </a:buClr>
              <a:buSzPts val="4200"/>
              <a:buNone/>
              <a:defRPr sz="4200">
                <a:solidFill>
                  <a:schemeClr val="lt1"/>
                </a:solidFill>
              </a:defRPr>
            </a:lvl3pPr>
            <a:lvl4pPr lvl="3" algn="l">
              <a:lnSpc>
                <a:spcPct val="100000"/>
              </a:lnSpc>
              <a:spcBef>
                <a:spcPts val="0"/>
              </a:spcBef>
              <a:spcAft>
                <a:spcPts val="0"/>
              </a:spcAft>
              <a:buClr>
                <a:schemeClr val="lt1"/>
              </a:buClr>
              <a:buSzPts val="4200"/>
              <a:buNone/>
              <a:defRPr sz="4200">
                <a:solidFill>
                  <a:schemeClr val="lt1"/>
                </a:solidFill>
              </a:defRPr>
            </a:lvl4pPr>
            <a:lvl5pPr lvl="4" algn="l">
              <a:lnSpc>
                <a:spcPct val="100000"/>
              </a:lnSpc>
              <a:spcBef>
                <a:spcPts val="0"/>
              </a:spcBef>
              <a:spcAft>
                <a:spcPts val="0"/>
              </a:spcAft>
              <a:buClr>
                <a:schemeClr val="lt1"/>
              </a:buClr>
              <a:buSzPts val="4200"/>
              <a:buNone/>
              <a:defRPr sz="4200">
                <a:solidFill>
                  <a:schemeClr val="lt1"/>
                </a:solidFill>
              </a:defRPr>
            </a:lvl5pPr>
            <a:lvl6pPr lvl="5" algn="l">
              <a:lnSpc>
                <a:spcPct val="100000"/>
              </a:lnSpc>
              <a:spcBef>
                <a:spcPts val="0"/>
              </a:spcBef>
              <a:spcAft>
                <a:spcPts val="0"/>
              </a:spcAft>
              <a:buClr>
                <a:schemeClr val="lt1"/>
              </a:buClr>
              <a:buSzPts val="4200"/>
              <a:buNone/>
              <a:defRPr sz="4200">
                <a:solidFill>
                  <a:schemeClr val="lt1"/>
                </a:solidFill>
              </a:defRPr>
            </a:lvl6pPr>
            <a:lvl7pPr lvl="6" algn="l">
              <a:lnSpc>
                <a:spcPct val="100000"/>
              </a:lnSpc>
              <a:spcBef>
                <a:spcPts val="0"/>
              </a:spcBef>
              <a:spcAft>
                <a:spcPts val="0"/>
              </a:spcAft>
              <a:buClr>
                <a:schemeClr val="lt1"/>
              </a:buClr>
              <a:buSzPts val="4200"/>
              <a:buNone/>
              <a:defRPr sz="4200">
                <a:solidFill>
                  <a:schemeClr val="lt1"/>
                </a:solidFill>
              </a:defRPr>
            </a:lvl7pPr>
            <a:lvl8pPr lvl="7" algn="l">
              <a:lnSpc>
                <a:spcPct val="100000"/>
              </a:lnSpc>
              <a:spcBef>
                <a:spcPts val="0"/>
              </a:spcBef>
              <a:spcAft>
                <a:spcPts val="0"/>
              </a:spcAft>
              <a:buClr>
                <a:schemeClr val="lt1"/>
              </a:buClr>
              <a:buSzPts val="4200"/>
              <a:buNone/>
              <a:defRPr sz="4200">
                <a:solidFill>
                  <a:schemeClr val="lt1"/>
                </a:solidFill>
              </a:defRPr>
            </a:lvl8pPr>
            <a:lvl9pPr lvl="8" algn="l">
              <a:lnSpc>
                <a:spcPct val="100000"/>
              </a:lnSpc>
              <a:spcBef>
                <a:spcPts val="0"/>
              </a:spcBef>
              <a:spcAft>
                <a:spcPts val="0"/>
              </a:spcAft>
              <a:buClr>
                <a:schemeClr val="lt1"/>
              </a:buClr>
              <a:buSzPts val="4200"/>
              <a:buNone/>
              <a:defRPr sz="4200">
                <a:solidFill>
                  <a:schemeClr val="lt1"/>
                </a:solidFill>
              </a:defRPr>
            </a:lvl9pPr>
          </a:lstStyle>
          <a:p/>
        </p:txBody>
      </p:sp>
      <p:sp>
        <p:nvSpPr>
          <p:cNvPr id="34" name="Google Shape;34;p4"/>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grpSp>
        <p:nvGrpSpPr>
          <p:cNvPr id="35" name="Google Shape;35;p4"/>
          <p:cNvGrpSpPr/>
          <p:nvPr/>
        </p:nvGrpSpPr>
        <p:grpSpPr>
          <a:xfrm>
            <a:off x="6098378" y="5"/>
            <a:ext cx="3045625" cy="2030570"/>
            <a:chOff x="6098378" y="5"/>
            <a:chExt cx="3045625" cy="2030570"/>
          </a:xfrm>
        </p:grpSpPr>
        <p:sp>
          <p:nvSpPr>
            <p:cNvPr id="36" name="Google Shape;36;p4"/>
            <p:cNvSpPr/>
            <p:nvPr/>
          </p:nvSpPr>
          <p:spPr>
            <a:xfrm>
              <a:off x="8128803" y="16"/>
              <a:ext cx="1015200" cy="1015200"/>
            </a:xfrm>
            <a:prstGeom prst="rect">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37" name="Google Shape;37;p4"/>
            <p:cNvSpPr/>
            <p:nvPr/>
          </p:nvSpPr>
          <p:spPr>
            <a:xfrm flipH="1">
              <a:off x="7113463" y="5"/>
              <a:ext cx="1015200" cy="1015200"/>
            </a:xfrm>
            <a:prstGeom prst="rtTriangle">
              <a:avLst/>
            </a:prstGeom>
            <a:solidFill>
              <a:srgbClr val="2A93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38" name="Google Shape;38;p4"/>
            <p:cNvSpPr/>
            <p:nvPr/>
          </p:nvSpPr>
          <p:spPr>
            <a:xfrm flipH="1" rot="10800000">
              <a:off x="7113588" y="107"/>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39" name="Google Shape;39;p4"/>
            <p:cNvSpPr/>
            <p:nvPr/>
          </p:nvSpPr>
          <p:spPr>
            <a:xfrm rot="10800000">
              <a:off x="6098378" y="97"/>
              <a:ext cx="1015200" cy="1015200"/>
            </a:xfrm>
            <a:prstGeom prst="rtTriangle">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40" name="Google Shape;40;p4"/>
            <p:cNvSpPr/>
            <p:nvPr/>
          </p:nvSpPr>
          <p:spPr>
            <a:xfrm rot="10800000">
              <a:off x="8128789" y="1015375"/>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3" name="Google Shape;43;p5"/>
          <p:cNvSpPr txBox="1"/>
          <p:nvPr>
            <p:ph idx="1" type="body"/>
          </p:nvPr>
        </p:nvSpPr>
        <p:spPr>
          <a:xfrm>
            <a:off x="3117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4" name="Google Shape;44;p5"/>
          <p:cNvSpPr txBox="1"/>
          <p:nvPr>
            <p:ph idx="2" type="body"/>
          </p:nvPr>
        </p:nvSpPr>
        <p:spPr>
          <a:xfrm>
            <a:off x="4832400" y="1229975"/>
            <a:ext cx="3999900" cy="3339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5" name="Google Shape;45;p5"/>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8" name="Google Shape;48;p6"/>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 name="Shape 49"/>
        <p:cNvGrpSpPr/>
        <p:nvPr/>
      </p:nvGrpSpPr>
      <p:grpSpPr>
        <a:xfrm>
          <a:off x="0" y="0"/>
          <a:ext cx="0" cy="0"/>
          <a:chOff x="0" y="0"/>
          <a:chExt cx="0" cy="0"/>
        </a:xfrm>
      </p:grpSpPr>
      <p:sp>
        <p:nvSpPr>
          <p:cNvPr id="50" name="Google Shape;50;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1" name="Google Shape;51;p7"/>
          <p:cNvSpPr txBox="1"/>
          <p:nvPr>
            <p:ph idx="1" type="body"/>
          </p:nvPr>
        </p:nvSpPr>
        <p:spPr>
          <a:xfrm>
            <a:off x="311700" y="1465804"/>
            <a:ext cx="2808000" cy="3103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2" name="Google Shape;52;p7"/>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B97F0"/>
        </a:solidFill>
      </p:bgPr>
    </p:bg>
    <p:spTree>
      <p:nvGrpSpPr>
        <p:cNvPr id="53" name="Shape 53"/>
        <p:cNvGrpSpPr/>
        <p:nvPr/>
      </p:nvGrpSpPr>
      <p:grpSpPr>
        <a:xfrm>
          <a:off x="0" y="0"/>
          <a:ext cx="0" cy="0"/>
          <a:chOff x="0" y="0"/>
          <a:chExt cx="0" cy="0"/>
        </a:xfrm>
      </p:grpSpPr>
      <p:sp>
        <p:nvSpPr>
          <p:cNvPr id="54" name="Google Shape;54;p8"/>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5" name="Google Shape;55;p8"/>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grpSp>
        <p:nvGrpSpPr>
          <p:cNvPr id="56" name="Google Shape;56;p8"/>
          <p:cNvGrpSpPr/>
          <p:nvPr/>
        </p:nvGrpSpPr>
        <p:grpSpPr>
          <a:xfrm>
            <a:off x="6098378" y="5"/>
            <a:ext cx="3045625" cy="2030570"/>
            <a:chOff x="6098378" y="5"/>
            <a:chExt cx="3045625" cy="2030570"/>
          </a:xfrm>
        </p:grpSpPr>
        <p:sp>
          <p:nvSpPr>
            <p:cNvPr id="57" name="Google Shape;57;p8"/>
            <p:cNvSpPr/>
            <p:nvPr/>
          </p:nvSpPr>
          <p:spPr>
            <a:xfrm>
              <a:off x="8128803" y="16"/>
              <a:ext cx="1015200" cy="1015200"/>
            </a:xfrm>
            <a:prstGeom prst="rect">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58" name="Google Shape;58;p8"/>
            <p:cNvSpPr/>
            <p:nvPr/>
          </p:nvSpPr>
          <p:spPr>
            <a:xfrm flipH="1">
              <a:off x="7113463" y="5"/>
              <a:ext cx="1015200" cy="1015200"/>
            </a:xfrm>
            <a:prstGeom prst="rtTriangle">
              <a:avLst/>
            </a:prstGeom>
            <a:solidFill>
              <a:srgbClr val="2A93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59" name="Google Shape;59;p8"/>
            <p:cNvSpPr/>
            <p:nvPr/>
          </p:nvSpPr>
          <p:spPr>
            <a:xfrm flipH="1" rot="10800000">
              <a:off x="7113588" y="107"/>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60" name="Google Shape;60;p8"/>
            <p:cNvSpPr/>
            <p:nvPr/>
          </p:nvSpPr>
          <p:spPr>
            <a:xfrm rot="10800000">
              <a:off x="6098378" y="97"/>
              <a:ext cx="1015200" cy="1015200"/>
            </a:xfrm>
            <a:prstGeom prst="rtTriangle">
              <a:avLst/>
            </a:prstGeom>
            <a:solidFill>
              <a:srgbClr val="135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sp>
          <p:nvSpPr>
            <p:cNvPr id="61" name="Google Shape;61;p8"/>
            <p:cNvSpPr/>
            <p:nvPr/>
          </p:nvSpPr>
          <p:spPr>
            <a:xfrm rot="10800000">
              <a:off x="8128789" y="1015375"/>
              <a:ext cx="1015200" cy="1015200"/>
            </a:xfrm>
            <a:prstGeom prst="rtTriangle">
              <a:avLst/>
            </a:prstGeom>
            <a:solidFill>
              <a:srgbClr val="AED9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97F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9"/>
          <p:cNvSpPr/>
          <p:nvPr/>
        </p:nvSpPr>
        <p:spPr>
          <a:xfrm>
            <a:off x="4572000" y="-175"/>
            <a:ext cx="4572000" cy="5143500"/>
          </a:xfrm>
          <a:prstGeom prst="rect">
            <a:avLst/>
          </a:prstGeom>
          <a:solidFill>
            <a:srgbClr val="0B97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4" name="Google Shape;64;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5" name="Google Shape;65;p9"/>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6" name="Google Shape;66;p9"/>
          <p:cNvSpPr txBox="1"/>
          <p:nvPr>
            <p:ph idx="1" type="subTitle"/>
          </p:nvPr>
        </p:nvSpPr>
        <p:spPr>
          <a:xfrm>
            <a:off x="265500" y="2769001"/>
            <a:ext cx="4045200" cy="12693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7" name="Google Shape;67;p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68" name="Google Shape;68;p9"/>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10"/>
          <p:cNvSpPr txBox="1"/>
          <p:nvPr>
            <p:ph idx="1" type="body"/>
          </p:nvPr>
        </p:nvSpPr>
        <p:spPr>
          <a:xfrm>
            <a:off x="333125" y="37399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71" name="Google Shape;71;p10"/>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135589"/>
              </a:buClr>
              <a:buSzPts val="3000"/>
              <a:buFont typeface="Roboto"/>
              <a:buNone/>
              <a:defRPr b="0" i="0" sz="3000" u="none" cap="none" strike="noStrike">
                <a:solidFill>
                  <a:srgbClr val="135589"/>
                </a:solidFill>
                <a:latin typeface="Roboto"/>
                <a:ea typeface="Roboto"/>
                <a:cs typeface="Roboto"/>
                <a:sym typeface="Roboto"/>
              </a:defRPr>
            </a:lvl1pPr>
            <a:lvl2pPr lvl="1"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0" i="0" sz="3000" u="none" cap="none" strike="noStrike">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1pPr>
            <a:lvl2pPr indent="-317500" lvl="1" marL="914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2pPr>
            <a:lvl3pPr indent="-317500" lvl="2" marL="1371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3pPr>
            <a:lvl4pPr indent="-317500" lvl="3" marL="1828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4pPr>
            <a:lvl5pPr indent="-317500" lvl="4" marL="22860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5pPr>
            <a:lvl6pPr indent="-317500" lvl="5" marL="27432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6pPr>
            <a:lvl7pPr indent="-317500" lvl="6" marL="32004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
        <p:nvSpPr>
          <p:cNvPr id="9" name="Google Shape;9;p1"/>
          <p:cNvSpPr/>
          <p:nvPr/>
        </p:nvSpPr>
        <p:spPr>
          <a:xfrm>
            <a:off x="114575" y="4218925"/>
            <a:ext cx="1798800" cy="718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 name="Google Shape;10;p1"/>
          <p:cNvPicPr preferRelativeResize="0"/>
          <p:nvPr/>
        </p:nvPicPr>
        <p:blipFill rotWithShape="1">
          <a:blip r:embed="rId1">
            <a:alphaModFix/>
          </a:blip>
          <a:srcRect b="0" l="0" r="0" t="0"/>
          <a:stretch/>
        </p:blipFill>
        <p:spPr>
          <a:xfrm>
            <a:off x="286162" y="4307550"/>
            <a:ext cx="1608023" cy="5409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5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f.bensadoun@atova-conse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jetrouvemaformation.com/formation_Finance-Gestion-Compta-Droit-des-affaires/formation_Mise-en-place-du-dispositif-de-cartographie-des-risques-et-du-Plan-de-Continuite.html" TargetMode="External"/><Relationship Id="rId4" Type="http://schemas.openxmlformats.org/officeDocument/2006/relationships/hyperlink" Target="https://forms.gle/syXMhnzRQKAYm4UX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598100" y="1775222"/>
            <a:ext cx="8222100" cy="8388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Proposition de partenariat entre ATOVA CONSEIL et [nom de l’entreprise cible]</a:t>
            </a:r>
            <a:endParaRPr/>
          </a:p>
        </p:txBody>
      </p:sp>
      <p:sp>
        <p:nvSpPr>
          <p:cNvPr id="89" name="Google Shape;89;p13"/>
          <p:cNvSpPr txBox="1"/>
          <p:nvPr>
            <p:ph idx="1" type="subTitle"/>
          </p:nvPr>
        </p:nvSpPr>
        <p:spPr>
          <a:xfrm>
            <a:off x="598088" y="2715913"/>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23"/>
              <a:buNone/>
            </a:pPr>
            <a:r>
              <a:rPr lang="fr" sz="1795"/>
              <a:t>Objectif : vous permettre de proposer votre expertise dans le cadre de dispositifs de formation, et ainsi d’augmenter votre CA.</a:t>
            </a:r>
            <a:endParaRPr sz="1795"/>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fr" sz="2500"/>
              <a:t>Conclusion</a:t>
            </a:r>
            <a:endParaRPr sz="2500"/>
          </a:p>
        </p:txBody>
      </p:sp>
      <p:sp>
        <p:nvSpPr>
          <p:cNvPr id="232" name="Google Shape;232;p22"/>
          <p:cNvSpPr txBox="1"/>
          <p:nvPr/>
        </p:nvSpPr>
        <p:spPr>
          <a:xfrm>
            <a:off x="409575" y="887700"/>
            <a:ext cx="8520600" cy="3848716"/>
          </a:xfrm>
          <a:prstGeom prst="rect">
            <a:avLst/>
          </a:prstGeom>
          <a:noFill/>
          <a:ln>
            <a:noFill/>
          </a:ln>
        </p:spPr>
        <p:txBody>
          <a:bodyPr anchorCtr="0" anchor="t" bIns="91425" lIns="91425" spcFirstLastPara="1" rIns="91425" wrap="square" tIns="91425">
            <a:spAutoFit/>
          </a:bodyPr>
          <a:lstStyle/>
          <a:p>
            <a:pPr indent="0" lvl="0" marL="0" marR="0" rtl="0" algn="just">
              <a:lnSpc>
                <a:spcPct val="105000"/>
              </a:lnSpc>
              <a:spcBef>
                <a:spcPts val="1200"/>
              </a:spcBef>
              <a:spcAft>
                <a:spcPts val="0"/>
              </a:spcAft>
              <a:buClr>
                <a:srgbClr val="000000"/>
              </a:buClr>
              <a:buSzPts val="1430"/>
              <a:buFont typeface="Arial"/>
              <a:buNone/>
            </a:pPr>
            <a:r>
              <a:rPr b="0" i="0" lang="fr" sz="1430" u="none" cap="none" strike="noStrike">
                <a:solidFill>
                  <a:schemeClr val="dk2"/>
                </a:solidFill>
                <a:latin typeface="Roboto"/>
                <a:ea typeface="Roboto"/>
                <a:cs typeface="Roboto"/>
                <a:sym typeface="Roboto"/>
              </a:rPr>
              <a:t>En vous associant à nous, vous vous offrez la possibilité :  </a:t>
            </a:r>
            <a:endParaRPr b="0" i="0" sz="1430" u="none" cap="none" strike="noStrike">
              <a:solidFill>
                <a:schemeClr val="dk2"/>
              </a:solidFill>
              <a:latin typeface="Roboto"/>
              <a:ea typeface="Roboto"/>
              <a:cs typeface="Roboto"/>
              <a:sym typeface="Roboto"/>
            </a:endParaRPr>
          </a:p>
          <a:p>
            <a:pPr indent="-319405" lvl="0" marL="457200" marR="0" rtl="0" algn="just">
              <a:lnSpc>
                <a:spcPct val="105000"/>
              </a:lnSpc>
              <a:spcBef>
                <a:spcPts val="1200"/>
              </a:spcBef>
              <a:spcAft>
                <a:spcPts val="0"/>
              </a:spcAft>
              <a:buClr>
                <a:schemeClr val="dk2"/>
              </a:buClr>
              <a:buSzPts val="1430"/>
              <a:buFont typeface="Roboto"/>
              <a:buChar char="●"/>
            </a:pPr>
            <a:r>
              <a:rPr b="0" i="0" lang="fr" sz="1430" u="none" cap="none" strike="noStrike">
                <a:solidFill>
                  <a:schemeClr val="dk2"/>
                </a:solidFill>
                <a:latin typeface="Roboto"/>
                <a:ea typeface="Roboto"/>
                <a:cs typeface="Roboto"/>
                <a:sym typeface="Roboto"/>
              </a:rPr>
              <a:t>de diffuser gratuitement vos formations sur une plateforme bien référencée ;</a:t>
            </a:r>
            <a:endParaRPr b="0" i="0" sz="1430" u="none" cap="none" strike="noStrike">
              <a:solidFill>
                <a:schemeClr val="dk2"/>
              </a:solidFill>
              <a:latin typeface="Roboto"/>
              <a:ea typeface="Roboto"/>
              <a:cs typeface="Roboto"/>
              <a:sym typeface="Roboto"/>
            </a:endParaRPr>
          </a:p>
          <a:p>
            <a:pPr indent="-319405" lvl="0" marL="457200" marR="0" rtl="0" algn="just">
              <a:lnSpc>
                <a:spcPct val="105000"/>
              </a:lnSpc>
              <a:spcBef>
                <a:spcPts val="0"/>
              </a:spcBef>
              <a:spcAft>
                <a:spcPts val="0"/>
              </a:spcAft>
              <a:buClr>
                <a:schemeClr val="dk2"/>
              </a:buClr>
              <a:buSzPts val="1430"/>
              <a:buFont typeface="Roboto"/>
              <a:buChar char="●"/>
            </a:pPr>
            <a:r>
              <a:rPr b="0" i="0" lang="fr" sz="1430" u="none" cap="none" strike="noStrike">
                <a:solidFill>
                  <a:schemeClr val="dk2"/>
                </a:solidFill>
                <a:latin typeface="Roboto"/>
                <a:ea typeface="Roboto"/>
                <a:cs typeface="Roboto"/>
                <a:sym typeface="Roboto"/>
              </a:rPr>
              <a:t>de bénéficier de l’expertise d’une équipe spécialisée en formation professionnelle et en gestion administrative ;</a:t>
            </a:r>
            <a:endParaRPr b="0" i="0" sz="1430" u="none" cap="none" strike="noStrike">
              <a:solidFill>
                <a:schemeClr val="dk2"/>
              </a:solidFill>
              <a:latin typeface="Roboto"/>
              <a:ea typeface="Roboto"/>
              <a:cs typeface="Roboto"/>
              <a:sym typeface="Roboto"/>
            </a:endParaRPr>
          </a:p>
          <a:p>
            <a:pPr indent="-319405" lvl="0" marL="457200" marR="0" rtl="0" algn="just">
              <a:lnSpc>
                <a:spcPct val="105000"/>
              </a:lnSpc>
              <a:spcBef>
                <a:spcPts val="0"/>
              </a:spcBef>
              <a:spcAft>
                <a:spcPts val="0"/>
              </a:spcAft>
              <a:buClr>
                <a:schemeClr val="dk2"/>
              </a:buClr>
              <a:buSzPts val="1430"/>
              <a:buFont typeface="Roboto"/>
              <a:buChar char="●"/>
            </a:pPr>
            <a:r>
              <a:rPr b="0" i="0" lang="fr" sz="1430" u="none" cap="none" strike="noStrike">
                <a:solidFill>
                  <a:schemeClr val="dk2"/>
                </a:solidFill>
                <a:latin typeface="Roboto"/>
                <a:ea typeface="Roboto"/>
                <a:cs typeface="Roboto"/>
                <a:sym typeface="Roboto"/>
              </a:rPr>
              <a:t>d’améliorer la satisfaction de vos clients et de les fidéliser, puisque vos futures formations pourront être financées par les OPCO.</a:t>
            </a:r>
            <a:endParaRPr b="0" i="0" sz="1430" u="none" cap="none" strike="noStrike">
              <a:solidFill>
                <a:schemeClr val="dk2"/>
              </a:solidFill>
              <a:latin typeface="Roboto"/>
              <a:ea typeface="Roboto"/>
              <a:cs typeface="Roboto"/>
              <a:sym typeface="Roboto"/>
            </a:endParaRPr>
          </a:p>
          <a:p>
            <a:pPr indent="0" lvl="0" marL="0" marR="0" rtl="0" algn="just">
              <a:lnSpc>
                <a:spcPct val="105000"/>
              </a:lnSpc>
              <a:spcBef>
                <a:spcPts val="1200"/>
              </a:spcBef>
              <a:spcAft>
                <a:spcPts val="0"/>
              </a:spcAft>
              <a:buClr>
                <a:srgbClr val="000000"/>
              </a:buClr>
              <a:buSzPts val="1430"/>
              <a:buFont typeface="Arial"/>
              <a:buNone/>
            </a:pPr>
            <a:r>
              <a:rPr b="0" i="0" lang="fr" sz="1430" u="none" cap="none" strike="noStrike">
                <a:solidFill>
                  <a:schemeClr val="dk2"/>
                </a:solidFill>
                <a:latin typeface="Roboto"/>
                <a:ea typeface="Roboto"/>
                <a:cs typeface="Roboto"/>
                <a:sym typeface="Roboto"/>
              </a:rPr>
              <a:t>Nous vous invitons à explorer ensemble les opportunités de collaboration sans engagement de votre part. </a:t>
            </a:r>
            <a:endParaRPr b="0" i="0" sz="1430" u="none" cap="none" strike="noStrike">
              <a:solidFill>
                <a:schemeClr val="dk2"/>
              </a:solidFill>
              <a:latin typeface="Roboto"/>
              <a:ea typeface="Roboto"/>
              <a:cs typeface="Roboto"/>
              <a:sym typeface="Roboto"/>
            </a:endParaRPr>
          </a:p>
          <a:p>
            <a:pPr indent="0" lvl="0" marL="0" marR="0" rtl="0" algn="just">
              <a:lnSpc>
                <a:spcPct val="105000"/>
              </a:lnSpc>
              <a:spcBef>
                <a:spcPts val="1200"/>
              </a:spcBef>
              <a:spcAft>
                <a:spcPts val="0"/>
              </a:spcAft>
              <a:buClr>
                <a:srgbClr val="000000"/>
              </a:buClr>
              <a:buSzPts val="1430"/>
              <a:buFont typeface="Arial"/>
              <a:buNone/>
            </a:pPr>
            <a:r>
              <a:rPr b="0" i="0" lang="fr" sz="1430" u="none" cap="none" strike="noStrike">
                <a:solidFill>
                  <a:schemeClr val="dk2"/>
                </a:solidFill>
                <a:latin typeface="Roboto"/>
                <a:ea typeface="Roboto"/>
                <a:cs typeface="Roboto"/>
                <a:sym typeface="Roboto"/>
              </a:rPr>
              <a:t>Contactez-moi pour une discussion approfondie sur ma proposition, et nous verrons comment nous pouvons atteindre vos objectifs.</a:t>
            </a:r>
            <a:endParaRPr b="0" i="0" sz="1430" u="none" cap="none" strike="noStrike">
              <a:solidFill>
                <a:schemeClr val="dk2"/>
              </a:solidFill>
              <a:latin typeface="Roboto"/>
              <a:ea typeface="Roboto"/>
              <a:cs typeface="Roboto"/>
              <a:sym typeface="Roboto"/>
            </a:endParaRPr>
          </a:p>
          <a:p>
            <a:pPr indent="0" lvl="0" marL="0" marR="0" rtl="0" algn="just">
              <a:lnSpc>
                <a:spcPct val="105000"/>
              </a:lnSpc>
              <a:spcBef>
                <a:spcPts val="1200"/>
              </a:spcBef>
              <a:spcAft>
                <a:spcPts val="0"/>
              </a:spcAft>
              <a:buClr>
                <a:srgbClr val="000000"/>
              </a:buClr>
              <a:buSzPts val="1330"/>
              <a:buFont typeface="Arial"/>
              <a:buNone/>
            </a:pPr>
            <a:r>
              <a:t/>
            </a:r>
            <a:endParaRPr b="0" i="0" sz="1330" u="none" cap="none" strike="noStrike">
              <a:solidFill>
                <a:schemeClr val="dk2"/>
              </a:solidFill>
              <a:latin typeface="Roboto"/>
              <a:ea typeface="Roboto"/>
              <a:cs typeface="Roboto"/>
              <a:sym typeface="Roboto"/>
            </a:endParaRPr>
          </a:p>
          <a:p>
            <a:pPr indent="0" lvl="0" marL="0" marR="0" rtl="0" algn="just">
              <a:lnSpc>
                <a:spcPct val="105000"/>
              </a:lnSpc>
              <a:spcBef>
                <a:spcPts val="1200"/>
              </a:spcBef>
              <a:spcAft>
                <a:spcPts val="0"/>
              </a:spcAft>
              <a:buClr>
                <a:srgbClr val="000000"/>
              </a:buClr>
              <a:buSzPts val="1330"/>
              <a:buFont typeface="Arial"/>
              <a:buNone/>
            </a:pPr>
            <a:r>
              <a:t/>
            </a:r>
            <a:endParaRPr b="0" i="0" sz="1330" u="none" cap="none" strike="noStrike">
              <a:solidFill>
                <a:schemeClr val="dk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Merci pour l’attention accordée </a:t>
            </a:r>
            <a:endParaRPr/>
          </a:p>
        </p:txBody>
      </p:sp>
      <p:sp>
        <p:nvSpPr>
          <p:cNvPr id="238" name="Google Shape;238;p23"/>
          <p:cNvSpPr txBox="1"/>
          <p:nvPr>
            <p:ph idx="1" type="body"/>
          </p:nvPr>
        </p:nvSpPr>
        <p:spPr>
          <a:xfrm>
            <a:off x="311700" y="1229875"/>
            <a:ext cx="8520600" cy="2237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fr" sz="1400"/>
              <a:t>Je vous invite à prendre contact avec moi pour en discuter plus en détail.</a:t>
            </a:r>
            <a:endParaRPr sz="1400"/>
          </a:p>
          <a:p>
            <a:pPr indent="0" lvl="0" marL="0" rtl="0" algn="l">
              <a:lnSpc>
                <a:spcPct val="115000"/>
              </a:lnSpc>
              <a:spcBef>
                <a:spcPts val="0"/>
              </a:spcBef>
              <a:spcAft>
                <a:spcPts val="0"/>
              </a:spcAft>
              <a:buSzPts val="1800"/>
              <a:buNone/>
            </a:pPr>
            <a:r>
              <a:t/>
            </a:r>
            <a:endParaRPr sz="1400"/>
          </a:p>
          <a:p>
            <a:pPr indent="0" lvl="0" marL="0" rtl="0" algn="l">
              <a:lnSpc>
                <a:spcPct val="115000"/>
              </a:lnSpc>
              <a:spcBef>
                <a:spcPts val="0"/>
              </a:spcBef>
              <a:spcAft>
                <a:spcPts val="0"/>
              </a:spcAft>
              <a:buSzPts val="1800"/>
              <a:buNone/>
            </a:pPr>
            <a:r>
              <a:rPr lang="fr" sz="1400"/>
              <a:t>Fabien Ben Sadoun</a:t>
            </a:r>
            <a:endParaRPr sz="1400"/>
          </a:p>
          <a:p>
            <a:pPr indent="0" lvl="0" marL="0" rtl="0" algn="l">
              <a:lnSpc>
                <a:spcPct val="115000"/>
              </a:lnSpc>
              <a:spcBef>
                <a:spcPts val="1200"/>
              </a:spcBef>
              <a:spcAft>
                <a:spcPts val="0"/>
              </a:spcAft>
              <a:buSzPts val="1800"/>
              <a:buNone/>
            </a:pPr>
            <a:r>
              <a:rPr lang="fr" sz="1400"/>
              <a:t>+33 4 81 91 61 56 ou 07 56 96 40 62</a:t>
            </a:r>
            <a:endParaRPr sz="1400"/>
          </a:p>
          <a:p>
            <a:pPr indent="0" lvl="0" marL="0" rtl="0" algn="l">
              <a:lnSpc>
                <a:spcPct val="115000"/>
              </a:lnSpc>
              <a:spcBef>
                <a:spcPts val="1200"/>
              </a:spcBef>
              <a:spcAft>
                <a:spcPts val="0"/>
              </a:spcAft>
              <a:buSzPts val="1800"/>
              <a:buNone/>
            </a:pPr>
            <a:r>
              <a:rPr lang="fr" sz="1400" u="sng">
                <a:solidFill>
                  <a:schemeClr val="hlink"/>
                </a:solidFill>
                <a:hlinkClick r:id="rId3"/>
              </a:rPr>
              <a:t>f.bensadoun@atova-conseil.com</a:t>
            </a:r>
            <a:endParaRPr sz="1400">
              <a:solidFill>
                <a:srgbClr val="1355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990"/>
              <a:buFont typeface="Arial"/>
              <a:buNone/>
            </a:pPr>
            <a:r>
              <a:rPr lang="fr" sz="2300"/>
              <a:t>Présentation des services proposés</a:t>
            </a:r>
            <a:endParaRPr sz="2300"/>
          </a:p>
        </p:txBody>
      </p:sp>
      <p:sp>
        <p:nvSpPr>
          <p:cNvPr id="95" name="Google Shape;95;p14"/>
          <p:cNvSpPr txBox="1"/>
          <p:nvPr>
            <p:ph idx="1" type="body"/>
          </p:nvPr>
        </p:nvSpPr>
        <p:spPr>
          <a:xfrm>
            <a:off x="311700" y="1017800"/>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1800"/>
              <a:buNone/>
            </a:pPr>
            <a:r>
              <a:rPr lang="fr" sz="1400"/>
              <a:t>Je suis Fabien Ben Sadoun, dirigeant d’Atova Conseil, une entreprise de formation qui aide les entreprises à développer leurs compétences depuis 2010. Nous offrons un large catalogue de formations qui répondent aux besoins de nos clients.</a:t>
            </a:r>
            <a:endParaRPr sz="1400"/>
          </a:p>
          <a:p>
            <a:pPr indent="0" lvl="0" marL="0" rtl="0" algn="l">
              <a:lnSpc>
                <a:spcPct val="95000"/>
              </a:lnSpc>
              <a:spcBef>
                <a:spcPts val="1200"/>
              </a:spcBef>
              <a:spcAft>
                <a:spcPts val="0"/>
              </a:spcAft>
              <a:buSzPts val="1800"/>
              <a:buNone/>
            </a:pPr>
            <a:r>
              <a:rPr lang="fr" sz="1400"/>
              <a:t>Je souhaite vous aider à renforcer votre entreprise via deux prestations : </a:t>
            </a:r>
            <a:endParaRPr sz="1400"/>
          </a:p>
          <a:p>
            <a:pPr indent="-317500" lvl="0" marL="457200" rtl="0" algn="l">
              <a:lnSpc>
                <a:spcPct val="95000"/>
              </a:lnSpc>
              <a:spcBef>
                <a:spcPts val="1200"/>
              </a:spcBef>
              <a:spcAft>
                <a:spcPts val="0"/>
              </a:spcAft>
              <a:buSzPts val="1400"/>
              <a:buAutoNum type="arabicPeriod"/>
            </a:pPr>
            <a:r>
              <a:rPr b="1" lang="fr" sz="1400"/>
              <a:t>Un service de diffusion</a:t>
            </a:r>
            <a:r>
              <a:rPr lang="fr" sz="1400"/>
              <a:t> en publiant vos plans de formation sur notre site Internet, qui dispose d’un bon référencement et qui est en constante évolution.</a:t>
            </a:r>
            <a:br>
              <a:rPr lang="fr" sz="1400"/>
            </a:br>
            <a:endParaRPr sz="1400"/>
          </a:p>
          <a:p>
            <a:pPr indent="-317500" lvl="0" marL="457200" rtl="0" algn="l">
              <a:lnSpc>
                <a:spcPct val="95000"/>
              </a:lnSpc>
              <a:spcBef>
                <a:spcPts val="0"/>
              </a:spcBef>
              <a:spcAft>
                <a:spcPts val="0"/>
              </a:spcAft>
              <a:buSzPts val="1400"/>
              <a:buAutoNum type="arabicPeriod"/>
            </a:pPr>
            <a:r>
              <a:rPr b="1" lang="fr" sz="1400"/>
              <a:t>Un service de gestion administrative (portage Qualiopi)</a:t>
            </a:r>
            <a:r>
              <a:rPr lang="fr" sz="1400"/>
              <a:t> en vous permettant de proposer à vos clients vos formations et en les rendant déductibles des budgets de formation et des OPCO de vos clients, et ce, sans gérer les tracas administratifs associés à la gestion d’un centre de formation.</a:t>
            </a:r>
            <a:endParaRPr sz="1400"/>
          </a:p>
          <a:p>
            <a:pPr indent="0" lvl="0" marL="0" rtl="0" algn="l">
              <a:lnSpc>
                <a:spcPct val="95000"/>
              </a:lnSpc>
              <a:spcBef>
                <a:spcPts val="1200"/>
              </a:spcBef>
              <a:spcAft>
                <a:spcPts val="0"/>
              </a:spcAft>
              <a:buSzPts val="1800"/>
              <a:buNone/>
            </a:pPr>
            <a:r>
              <a:t/>
            </a:r>
            <a:endParaRPr sz="1400"/>
          </a:p>
          <a:p>
            <a:pPr indent="0" lvl="0" marL="0" rtl="0" algn="l">
              <a:lnSpc>
                <a:spcPct val="95000"/>
              </a:lnSpc>
              <a:spcBef>
                <a:spcPts val="1200"/>
              </a:spcBef>
              <a:spcAft>
                <a:spcPts val="0"/>
              </a:spcAft>
              <a:buSzPts val="1800"/>
              <a:buNone/>
            </a:pPr>
            <a:r>
              <a:t/>
            </a:r>
            <a:endParaRPr sz="1400"/>
          </a:p>
          <a:p>
            <a:pPr indent="0" lvl="0" marL="0" rtl="0" algn="l">
              <a:lnSpc>
                <a:spcPct val="95000"/>
              </a:lnSpc>
              <a:spcBef>
                <a:spcPts val="1200"/>
              </a:spcBef>
              <a:spcAft>
                <a:spcPts val="1200"/>
              </a:spcAft>
              <a:buSzPts val="1018"/>
              <a:buNone/>
            </a:pPr>
            <a:r>
              <a:t/>
            </a:r>
            <a:endParaRPr sz="1400"/>
          </a:p>
        </p:txBody>
      </p:sp>
      <p:sp>
        <p:nvSpPr>
          <p:cNvPr id="96" name="Google Shape;96;p14"/>
          <p:cNvSpPr txBox="1"/>
          <p:nvPr/>
        </p:nvSpPr>
        <p:spPr>
          <a:xfrm>
            <a:off x="2722800" y="3437675"/>
            <a:ext cx="3639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fr" sz="2000" u="none" cap="none" strike="noStrike">
                <a:solidFill>
                  <a:srgbClr val="2A93D5"/>
                </a:solidFill>
                <a:latin typeface="Roboto"/>
                <a:ea typeface="Roboto"/>
                <a:cs typeface="Roboto"/>
                <a:sym typeface="Roboto"/>
              </a:rPr>
              <a:t>Je recherche des partenaires ! </a:t>
            </a:r>
            <a:endParaRPr b="0" i="0" sz="2000" u="none" cap="none" strike="noStrike">
              <a:solidFill>
                <a:srgbClr val="2A93D5"/>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25000"/>
              <a:buNone/>
            </a:pPr>
            <a:r>
              <a:rPr lang="fr" sz="2400"/>
              <a:t>Les grands principes de la formation en entreprise et la définition du portage Qualiopi</a:t>
            </a:r>
            <a:endParaRPr sz="2400"/>
          </a:p>
        </p:txBody>
      </p:sp>
      <p:sp>
        <p:nvSpPr>
          <p:cNvPr id="102" name="Google Shape;102;p15"/>
          <p:cNvSpPr txBox="1"/>
          <p:nvPr>
            <p:ph idx="1" type="body"/>
          </p:nvPr>
        </p:nvSpPr>
        <p:spPr>
          <a:xfrm>
            <a:off x="311700" y="1170200"/>
            <a:ext cx="8520600" cy="2269200"/>
          </a:xfrm>
          <a:prstGeom prst="rect">
            <a:avLst/>
          </a:prstGeom>
          <a:noFill/>
          <a:ln>
            <a:noFill/>
          </a:ln>
        </p:spPr>
        <p:txBody>
          <a:bodyPr anchorCtr="0" anchor="t" bIns="91425" lIns="91425" spcFirstLastPara="1" rIns="91425" wrap="square" tIns="91425">
            <a:noAutofit/>
          </a:bodyPr>
          <a:lstStyle/>
          <a:p>
            <a:pPr indent="0" lvl="0" marL="0" rtl="0" algn="l">
              <a:lnSpc>
                <a:spcPct val="75000"/>
              </a:lnSpc>
              <a:spcBef>
                <a:spcPts val="1200"/>
              </a:spcBef>
              <a:spcAft>
                <a:spcPts val="0"/>
              </a:spcAft>
              <a:buSzPts val="935"/>
              <a:buNone/>
            </a:pPr>
            <a:r>
              <a:rPr lang="fr" sz="1205"/>
              <a:t>En France, la formation professionnelle continue est importante pour développer les compétences des salariés. Le Gouvernement encourage les entreprises à investir en offrant des incitations financières. Les opérateurs de compétences (OPCO) ont été créés pour gérer les fonds de la formation professionnelle. Chaque entreprise a l’obligation de s’acquitter d’une taxe qui sera collectée et utilisée à des fins de formation.</a:t>
            </a:r>
            <a:endParaRPr sz="1205"/>
          </a:p>
          <a:p>
            <a:pPr indent="0" lvl="0" marL="0" rtl="0" algn="l">
              <a:lnSpc>
                <a:spcPct val="75000"/>
              </a:lnSpc>
              <a:spcBef>
                <a:spcPts val="1200"/>
              </a:spcBef>
              <a:spcAft>
                <a:spcPts val="0"/>
              </a:spcAft>
              <a:buSzPts val="1530"/>
              <a:buNone/>
            </a:pPr>
            <a:r>
              <a:rPr lang="fr" sz="1205"/>
              <a:t>Depuis 2022, les prestataires de formation qui veulent utiliser ces fonds doivent avoir la certification Qualiopi pour que leurs prestations soient considérées comme déductibles des budgets formation de leurs clients. Atova Conseil dispose de la certification pour offrir des formations de qualité conformes aux normes nationales, et les rendre ainsi déductibles.</a:t>
            </a:r>
            <a:endParaRPr sz="1205"/>
          </a:p>
          <a:p>
            <a:pPr indent="0" lvl="0" marL="0" rtl="0" algn="l">
              <a:lnSpc>
                <a:spcPct val="75000"/>
              </a:lnSpc>
              <a:spcBef>
                <a:spcPts val="1200"/>
              </a:spcBef>
              <a:spcAft>
                <a:spcPts val="0"/>
              </a:spcAft>
              <a:buSzPts val="1530"/>
              <a:buNone/>
            </a:pPr>
            <a:r>
              <a:rPr lang="fr" sz="1205"/>
              <a:t>Le portage Qualiopi est une démarche qui permet à un organisme de formation certifié Qualiopi de faire bénéficier un formateur ou une entreprise non certifiée de sa certification. Cela signifie que l’organisme certifié assure la responsabilité de la qualité de la formation proposée par le formateur ou l’entreprise non certifiée.</a:t>
            </a:r>
            <a:endParaRPr sz="1205"/>
          </a:p>
          <a:p>
            <a:pPr indent="0" lvl="0" marL="0" rtl="0" algn="l">
              <a:lnSpc>
                <a:spcPct val="75000"/>
              </a:lnSpc>
              <a:spcBef>
                <a:spcPts val="1200"/>
              </a:spcBef>
              <a:spcAft>
                <a:spcPts val="0"/>
              </a:spcAft>
              <a:buSzPts val="1530"/>
              <a:buNone/>
            </a:pPr>
            <a:r>
              <a:rPr lang="fr" sz="1205"/>
              <a:t>Par ailleurs, la formation peut être, pour vous et vos équipes, un moyen de renforcer votre notoriété et d’identifier des cibles commerciales.</a:t>
            </a:r>
            <a:endParaRPr sz="1205"/>
          </a:p>
        </p:txBody>
      </p:sp>
      <p:pic>
        <p:nvPicPr>
          <p:cNvPr id="103" name="Google Shape;103;p15"/>
          <p:cNvPicPr preferRelativeResize="0"/>
          <p:nvPr/>
        </p:nvPicPr>
        <p:blipFill rotWithShape="1">
          <a:blip r:embed="rId3">
            <a:alphaModFix/>
          </a:blip>
          <a:srcRect b="0" l="0" r="0" t="0"/>
          <a:stretch/>
        </p:blipFill>
        <p:spPr>
          <a:xfrm>
            <a:off x="2657400" y="3415390"/>
            <a:ext cx="3566455" cy="1144825"/>
          </a:xfrm>
          <a:prstGeom prst="rect">
            <a:avLst/>
          </a:prstGeom>
          <a:noFill/>
          <a:ln>
            <a:noFill/>
          </a:ln>
        </p:spPr>
      </p:pic>
      <p:sp>
        <p:nvSpPr>
          <p:cNvPr id="104" name="Google Shape;104;p15"/>
          <p:cNvSpPr txBox="1"/>
          <p:nvPr/>
        </p:nvSpPr>
        <p:spPr>
          <a:xfrm>
            <a:off x="2657400" y="4384887"/>
            <a:ext cx="3829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fr" sz="750" u="none" cap="none" strike="noStrike">
                <a:solidFill>
                  <a:srgbClr val="222222"/>
                </a:solidFill>
                <a:highlight>
                  <a:srgbClr val="FFFFFF"/>
                </a:highlight>
                <a:latin typeface="Arial"/>
                <a:ea typeface="Arial"/>
                <a:cs typeface="Arial"/>
                <a:sym typeface="Arial"/>
              </a:rPr>
              <a:t>La certification qualité a été délivrée à ATOVA CONSEIL au titre de la catégorie ACTION DE FORMATION.</a:t>
            </a:r>
            <a:endParaRPr b="0" i="0" sz="1400" u="none" cap="none" strike="noStrike">
              <a:solidFill>
                <a:srgbClr val="000000"/>
              </a:solidFill>
              <a:latin typeface="Roboto"/>
              <a:ea typeface="Roboto"/>
              <a:cs typeface="Roboto"/>
              <a:sym typeface="Roboto"/>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fr" sz="2400"/>
              <a:t>Le portage Qualiopi, un atout pour votre entreprise</a:t>
            </a:r>
            <a:endParaRPr sz="2300"/>
          </a:p>
        </p:txBody>
      </p:sp>
      <p:sp>
        <p:nvSpPr>
          <p:cNvPr id="110" name="Google Shape;110;p16"/>
          <p:cNvSpPr txBox="1"/>
          <p:nvPr>
            <p:ph idx="1" type="body"/>
          </p:nvPr>
        </p:nvSpPr>
        <p:spPr>
          <a:xfrm>
            <a:off x="409575" y="1283350"/>
            <a:ext cx="5796300" cy="20694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1800"/>
              <a:buNone/>
            </a:pPr>
            <a:r>
              <a:rPr lang="fr" sz="1400"/>
              <a:t>Atova propose une plateforme de diffusion de formations. Une fois les programmes envoyés, ils peuvent être publiés et diffusés sur notre site, qui dispose d’un trafic sur le web en croissance constante. En moyenne, nous recevons plus de 30 demandes de formation par semaine, et notre catalogue propose plus de 250 formations.</a:t>
            </a:r>
            <a:endParaRPr sz="1400"/>
          </a:p>
          <a:p>
            <a:pPr indent="0" lvl="0" marL="0" rtl="0" algn="l">
              <a:lnSpc>
                <a:spcPct val="95000"/>
              </a:lnSpc>
              <a:spcBef>
                <a:spcPts val="1200"/>
              </a:spcBef>
              <a:spcAft>
                <a:spcPts val="0"/>
              </a:spcAft>
              <a:buSzPts val="1800"/>
              <a:buNone/>
            </a:pPr>
            <a:r>
              <a:rPr lang="fr" sz="1400"/>
              <a:t>Notre objectif est de renforcer notre catalogue et de vous permettre d’utiliser notre certification Qualiopi dans le cadre d’un portage. </a:t>
            </a:r>
            <a:endParaRPr sz="1400"/>
          </a:p>
        </p:txBody>
      </p:sp>
      <p:pic>
        <p:nvPicPr>
          <p:cNvPr id="111" name="Google Shape;111;p16"/>
          <p:cNvPicPr preferRelativeResize="0"/>
          <p:nvPr/>
        </p:nvPicPr>
        <p:blipFill rotWithShape="1">
          <a:blip r:embed="rId3">
            <a:alphaModFix/>
          </a:blip>
          <a:srcRect b="0" l="0" r="0" t="0"/>
          <a:stretch/>
        </p:blipFill>
        <p:spPr>
          <a:xfrm>
            <a:off x="6348003" y="902250"/>
            <a:ext cx="2360772" cy="3338998"/>
          </a:xfrm>
          <a:prstGeom prst="rect">
            <a:avLst/>
          </a:prstGeom>
          <a:noFill/>
          <a:ln>
            <a:noFill/>
          </a:ln>
        </p:spPr>
      </p:pic>
      <p:sp>
        <p:nvSpPr>
          <p:cNvPr id="112" name="Google Shape;112;p16"/>
          <p:cNvSpPr txBox="1"/>
          <p:nvPr/>
        </p:nvSpPr>
        <p:spPr>
          <a:xfrm>
            <a:off x="8176400" y="3270550"/>
            <a:ext cx="992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fr" sz="1300" u="none" cap="none" strike="noStrike">
                <a:solidFill>
                  <a:srgbClr val="000000"/>
                </a:solidFill>
                <a:latin typeface="Roboto"/>
                <a:ea typeface="Roboto"/>
                <a:cs typeface="Roboto"/>
                <a:sym typeface="Roboto"/>
              </a:rPr>
              <a:t>Portage Qualiopi</a:t>
            </a:r>
            <a:endParaRPr b="0" i="0" sz="1300" u="none" cap="none" strike="noStrik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p:nvPr/>
        </p:nvSpPr>
        <p:spPr>
          <a:xfrm>
            <a:off x="-75" y="1487875"/>
            <a:ext cx="9144000" cy="1817100"/>
          </a:xfrm>
          <a:prstGeom prst="rect">
            <a:avLst/>
          </a:prstGeom>
          <a:solidFill>
            <a:srgbClr val="F3F3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7"/>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43043"/>
              <a:buNone/>
            </a:pPr>
            <a:r>
              <a:rPr lang="fr" sz="2300"/>
              <a:t>Comment notre centre de formation peut aider : publication de vos offres sur notre plateforme</a:t>
            </a:r>
            <a:endParaRPr sz="2300"/>
          </a:p>
        </p:txBody>
      </p:sp>
      <p:sp>
        <p:nvSpPr>
          <p:cNvPr id="119" name="Google Shape;119;p17"/>
          <p:cNvSpPr txBox="1"/>
          <p:nvPr>
            <p:ph idx="1" type="body"/>
          </p:nvPr>
        </p:nvSpPr>
        <p:spPr>
          <a:xfrm>
            <a:off x="304800" y="3427200"/>
            <a:ext cx="8520600" cy="8973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1200"/>
              </a:spcAft>
              <a:buSzPct val="151260"/>
              <a:buNone/>
            </a:pPr>
            <a:r>
              <a:rPr b="1" lang="fr" sz="1400"/>
              <a:t>Voici un exemple d’un plan de formation : </a:t>
            </a:r>
            <a:r>
              <a:rPr lang="fr" sz="1400" u="sng">
                <a:solidFill>
                  <a:schemeClr val="hlink"/>
                </a:solidFill>
                <a:hlinkClick r:id="rId3"/>
              </a:rPr>
              <a:t>https://www.jetrouvemaformation.com/formation_Finance-Gestion-Compta-Droit-des-affaires/formation_Mise-en-place-du-dispositif-de-cartographie-des-risques-et-du-Plan-de-Continuite.html</a:t>
            </a:r>
            <a:endParaRPr sz="1700">
              <a:solidFill>
                <a:srgbClr val="135589"/>
              </a:solidFill>
            </a:endParaRPr>
          </a:p>
        </p:txBody>
      </p:sp>
      <p:sp>
        <p:nvSpPr>
          <p:cNvPr id="120" name="Google Shape;120;p17"/>
          <p:cNvSpPr/>
          <p:nvPr/>
        </p:nvSpPr>
        <p:spPr>
          <a:xfrm>
            <a:off x="1751284" y="2041047"/>
            <a:ext cx="482700" cy="300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 name="Google Shape;121;p17"/>
          <p:cNvGrpSpPr/>
          <p:nvPr/>
        </p:nvGrpSpPr>
        <p:grpSpPr>
          <a:xfrm>
            <a:off x="457200" y="1804705"/>
            <a:ext cx="1425236" cy="1541347"/>
            <a:chOff x="571536" y="1957150"/>
            <a:chExt cx="1755000" cy="1897977"/>
          </a:xfrm>
        </p:grpSpPr>
        <p:sp>
          <p:nvSpPr>
            <p:cNvPr id="122" name="Google Shape;122;p17"/>
            <p:cNvSpPr/>
            <p:nvPr/>
          </p:nvSpPr>
          <p:spPr>
            <a:xfrm>
              <a:off x="1151886"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7"/>
            <p:cNvSpPr txBox="1"/>
            <p:nvPr/>
          </p:nvSpPr>
          <p:spPr>
            <a:xfrm>
              <a:off x="1230636" y="2034299"/>
              <a:ext cx="4368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rPr b="1" i="0" lang="fr" sz="800" u="none" cap="none" strike="noStrike">
                  <a:solidFill>
                    <a:srgbClr val="A72A1E"/>
                  </a:solidFill>
                  <a:latin typeface="Roboto"/>
                  <a:ea typeface="Roboto"/>
                  <a:cs typeface="Roboto"/>
                  <a:sym typeface="Roboto"/>
                </a:rPr>
                <a:t>1</a:t>
              </a:r>
              <a:endParaRPr b="1" i="0" sz="800" u="none" cap="none" strike="noStrike">
                <a:solidFill>
                  <a:srgbClr val="A72A1E"/>
                </a:solidFill>
                <a:latin typeface="Roboto"/>
                <a:ea typeface="Roboto"/>
                <a:cs typeface="Roboto"/>
                <a:sym typeface="Roboto"/>
              </a:endParaRPr>
            </a:p>
          </p:txBody>
        </p:sp>
        <p:sp>
          <p:nvSpPr>
            <p:cNvPr id="124" name="Google Shape;124;p17"/>
            <p:cNvSpPr txBox="1"/>
            <p:nvPr/>
          </p:nvSpPr>
          <p:spPr>
            <a:xfrm>
              <a:off x="617422" y="2931982"/>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i="0" lang="fr" sz="1000" u="none" cap="none" strike="noStrike">
                  <a:solidFill>
                    <a:srgbClr val="A72A1E"/>
                  </a:solidFill>
                  <a:latin typeface="Roboto"/>
                  <a:ea typeface="Roboto"/>
                  <a:cs typeface="Roboto"/>
                  <a:sym typeface="Roboto"/>
                </a:rPr>
                <a:t>Identifiez les formations que vous souhaitez publier.</a:t>
              </a:r>
              <a:endParaRPr b="1" i="0" sz="1000" u="none" cap="none" strike="noStrike">
                <a:solidFill>
                  <a:srgbClr val="A72A1E"/>
                </a:solidFill>
                <a:latin typeface="Roboto"/>
                <a:ea typeface="Roboto"/>
                <a:cs typeface="Roboto"/>
                <a:sym typeface="Roboto"/>
              </a:endParaRPr>
            </a:p>
          </p:txBody>
        </p:sp>
        <p:sp>
          <p:nvSpPr>
            <p:cNvPr id="125" name="Google Shape;125;p17"/>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t/>
              </a:r>
              <a:endParaRPr b="0" i="0" sz="800" u="none" cap="none" strike="noStrike">
                <a:solidFill>
                  <a:srgbClr val="A72A1E"/>
                </a:solidFill>
                <a:latin typeface="Roboto"/>
                <a:ea typeface="Roboto"/>
                <a:cs typeface="Roboto"/>
                <a:sym typeface="Roboto"/>
              </a:endParaRPr>
            </a:p>
          </p:txBody>
        </p:sp>
      </p:grpSp>
      <p:grpSp>
        <p:nvGrpSpPr>
          <p:cNvPr id="126" name="Google Shape;126;p17"/>
          <p:cNvGrpSpPr/>
          <p:nvPr/>
        </p:nvGrpSpPr>
        <p:grpSpPr>
          <a:xfrm>
            <a:off x="2185245" y="1804705"/>
            <a:ext cx="1387962" cy="1622497"/>
            <a:chOff x="2699408" y="1957150"/>
            <a:chExt cx="1709102" cy="1997903"/>
          </a:xfrm>
        </p:grpSpPr>
        <p:sp>
          <p:nvSpPr>
            <p:cNvPr id="127" name="Google Shape;127;p17"/>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7"/>
            <p:cNvSpPr txBox="1"/>
            <p:nvPr/>
          </p:nvSpPr>
          <p:spPr>
            <a:xfrm>
              <a:off x="2699410" y="2931982"/>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i="0" lang="fr" sz="1000" u="none" cap="none" strike="noStrike">
                  <a:solidFill>
                    <a:srgbClr val="A72A1E"/>
                  </a:solidFill>
                  <a:latin typeface="Roboto"/>
                  <a:ea typeface="Roboto"/>
                  <a:cs typeface="Roboto"/>
                  <a:sym typeface="Roboto"/>
                </a:rPr>
                <a:t>Saisissez les données dans le formulaire.</a:t>
              </a:r>
              <a:endParaRPr b="1" i="0" sz="1000" u="none" cap="none" strike="noStrike">
                <a:solidFill>
                  <a:srgbClr val="A72A1E"/>
                </a:solidFill>
                <a:latin typeface="Roboto"/>
                <a:ea typeface="Roboto"/>
                <a:cs typeface="Roboto"/>
                <a:sym typeface="Roboto"/>
              </a:endParaRPr>
            </a:p>
          </p:txBody>
        </p:sp>
        <p:sp>
          <p:nvSpPr>
            <p:cNvPr id="129" name="Google Shape;129;p17"/>
            <p:cNvSpPr txBox="1"/>
            <p:nvPr/>
          </p:nvSpPr>
          <p:spPr>
            <a:xfrm>
              <a:off x="2699408" y="3217653"/>
              <a:ext cx="17091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rPr b="0" i="0" lang="fr" sz="800" u="none" cap="none" strike="noStrike">
                  <a:solidFill>
                    <a:srgbClr val="A72A1E"/>
                  </a:solidFill>
                  <a:latin typeface="Roboto"/>
                  <a:ea typeface="Roboto"/>
                  <a:cs typeface="Roboto"/>
                  <a:sym typeface="Roboto"/>
                </a:rPr>
                <a:t>Nous vous fournirons ce </a:t>
              </a:r>
              <a:r>
                <a:rPr b="0" i="0" lang="fr" sz="800" u="sng" cap="none" strike="noStrike">
                  <a:solidFill>
                    <a:schemeClr val="hlink"/>
                  </a:solidFill>
                  <a:latin typeface="Roboto"/>
                  <a:ea typeface="Roboto"/>
                  <a:cs typeface="Roboto"/>
                  <a:sym typeface="Roboto"/>
                  <a:hlinkClick r:id="rId4"/>
                </a:rPr>
                <a:t>lien permanent</a:t>
              </a:r>
              <a:r>
                <a:rPr b="0" i="0" lang="fr" sz="800" u="none" cap="none" strike="noStrike">
                  <a:solidFill>
                    <a:srgbClr val="A72A1E"/>
                  </a:solidFill>
                  <a:latin typeface="Roboto"/>
                  <a:ea typeface="Roboto"/>
                  <a:cs typeface="Roboto"/>
                  <a:sym typeface="Roboto"/>
                </a:rPr>
                <a:t> pour le faire. </a:t>
              </a:r>
              <a:endParaRPr b="0" i="0" sz="800" u="none" cap="none" strike="noStrike">
                <a:solidFill>
                  <a:srgbClr val="A72A1E"/>
                </a:solidFill>
                <a:latin typeface="Roboto"/>
                <a:ea typeface="Roboto"/>
                <a:cs typeface="Roboto"/>
                <a:sym typeface="Roboto"/>
              </a:endParaRPr>
            </a:p>
          </p:txBody>
        </p:sp>
        <p:sp>
          <p:nvSpPr>
            <p:cNvPr id="130" name="Google Shape;130;p17"/>
            <p:cNvSpPr txBox="1"/>
            <p:nvPr/>
          </p:nvSpPr>
          <p:spPr>
            <a:xfrm>
              <a:off x="3329970" y="2034299"/>
              <a:ext cx="4368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rPr b="1" i="0" lang="fr" sz="800" u="none" cap="none" strike="noStrike">
                  <a:solidFill>
                    <a:srgbClr val="A72A1E"/>
                  </a:solidFill>
                  <a:latin typeface="Roboto"/>
                  <a:ea typeface="Roboto"/>
                  <a:cs typeface="Roboto"/>
                  <a:sym typeface="Roboto"/>
                </a:rPr>
                <a:t>2</a:t>
              </a:r>
              <a:endParaRPr b="1" i="0" sz="800" u="none" cap="none" strike="noStrike">
                <a:solidFill>
                  <a:srgbClr val="A72A1E"/>
                </a:solidFill>
                <a:latin typeface="Roboto"/>
                <a:ea typeface="Roboto"/>
                <a:cs typeface="Roboto"/>
                <a:sym typeface="Roboto"/>
              </a:endParaRPr>
            </a:p>
          </p:txBody>
        </p:sp>
      </p:grpSp>
      <p:grpSp>
        <p:nvGrpSpPr>
          <p:cNvPr id="131" name="Google Shape;131;p17"/>
          <p:cNvGrpSpPr/>
          <p:nvPr/>
        </p:nvGrpSpPr>
        <p:grpSpPr>
          <a:xfrm>
            <a:off x="3876028" y="1803792"/>
            <a:ext cx="1387969" cy="1547208"/>
            <a:chOff x="4770033" y="1947715"/>
            <a:chExt cx="1709111" cy="1905194"/>
          </a:xfrm>
        </p:grpSpPr>
        <p:sp>
          <p:nvSpPr>
            <p:cNvPr id="132" name="Google Shape;132;p17"/>
            <p:cNvSpPr/>
            <p:nvPr/>
          </p:nvSpPr>
          <p:spPr>
            <a:xfrm>
              <a:off x="5338808" y="1947715"/>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7"/>
            <p:cNvSpPr txBox="1"/>
            <p:nvPr/>
          </p:nvSpPr>
          <p:spPr>
            <a:xfrm>
              <a:off x="4770044" y="2591753"/>
              <a:ext cx="1709100" cy="474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fr" sz="900" u="none" cap="none" strike="noStrike">
                  <a:solidFill>
                    <a:srgbClr val="222222"/>
                  </a:solidFill>
                  <a:latin typeface="Roboto"/>
                  <a:ea typeface="Roboto"/>
                  <a:cs typeface="Roboto"/>
                  <a:sym typeface="Roboto"/>
                </a:rPr>
                <a:t>Confirmation de réception</a:t>
              </a:r>
              <a:endParaRPr b="0" i="0" sz="900" u="none" cap="none" strike="noStrike">
                <a:solidFill>
                  <a:srgbClr val="222222"/>
                </a:solidFill>
                <a:latin typeface="Roboto"/>
                <a:ea typeface="Roboto"/>
                <a:cs typeface="Roboto"/>
                <a:sym typeface="Roboto"/>
              </a:endParaRPr>
            </a:p>
          </p:txBody>
        </p:sp>
        <p:sp>
          <p:nvSpPr>
            <p:cNvPr id="134" name="Google Shape;134;p17"/>
            <p:cNvSpPr txBox="1"/>
            <p:nvPr/>
          </p:nvSpPr>
          <p:spPr>
            <a:xfrm>
              <a:off x="4770033" y="3115509"/>
              <a:ext cx="1709100" cy="737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800"/>
                <a:buFont typeface="Arial"/>
                <a:buNone/>
              </a:pPr>
              <a:r>
                <a:rPr b="0" i="0" lang="fr" sz="800" u="none" cap="none" strike="noStrike">
                  <a:solidFill>
                    <a:srgbClr val="222222"/>
                  </a:solidFill>
                  <a:latin typeface="Roboto"/>
                  <a:ea typeface="Roboto"/>
                  <a:cs typeface="Roboto"/>
                  <a:sym typeface="Roboto"/>
                </a:rPr>
                <a:t>Nous confirmerons la réception et vérifierons le contenu.</a:t>
              </a:r>
              <a:endParaRPr b="0" i="0" sz="800" u="none" cap="none" strike="noStrike">
                <a:solidFill>
                  <a:srgbClr val="222222"/>
                </a:solidFill>
                <a:latin typeface="Roboto"/>
                <a:ea typeface="Roboto"/>
                <a:cs typeface="Roboto"/>
                <a:sym typeface="Roboto"/>
              </a:endParaRPr>
            </a:p>
          </p:txBody>
        </p:sp>
        <p:sp>
          <p:nvSpPr>
            <p:cNvPr id="135" name="Google Shape;135;p17"/>
            <p:cNvSpPr txBox="1"/>
            <p:nvPr/>
          </p:nvSpPr>
          <p:spPr>
            <a:xfrm>
              <a:off x="5408262" y="2041144"/>
              <a:ext cx="4368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rPr b="1" i="0" lang="fr" sz="800" u="none" cap="none" strike="noStrike">
                  <a:solidFill>
                    <a:srgbClr val="222222"/>
                  </a:solidFill>
                  <a:latin typeface="Roboto"/>
                  <a:ea typeface="Roboto"/>
                  <a:cs typeface="Roboto"/>
                  <a:sym typeface="Roboto"/>
                </a:rPr>
                <a:t>3</a:t>
              </a:r>
              <a:endParaRPr b="1" i="0" sz="800" u="none" cap="none" strike="noStrike">
                <a:solidFill>
                  <a:srgbClr val="222222"/>
                </a:solidFill>
                <a:latin typeface="Roboto"/>
                <a:ea typeface="Roboto"/>
                <a:cs typeface="Roboto"/>
                <a:sym typeface="Roboto"/>
              </a:endParaRPr>
            </a:p>
          </p:txBody>
        </p:sp>
      </p:grpSp>
      <p:grpSp>
        <p:nvGrpSpPr>
          <p:cNvPr id="136" name="Google Shape;136;p17"/>
          <p:cNvGrpSpPr/>
          <p:nvPr/>
        </p:nvGrpSpPr>
        <p:grpSpPr>
          <a:xfrm>
            <a:off x="5566810" y="1804705"/>
            <a:ext cx="1387962" cy="1541347"/>
            <a:chOff x="6863386" y="1957150"/>
            <a:chExt cx="1709102" cy="1897977"/>
          </a:xfrm>
        </p:grpSpPr>
        <p:sp>
          <p:nvSpPr>
            <p:cNvPr id="137" name="Google Shape;137;p17"/>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7"/>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fr" sz="1000" u="none" cap="none" strike="noStrike">
                  <a:solidFill>
                    <a:srgbClr val="222222"/>
                  </a:solidFill>
                  <a:latin typeface="Roboto"/>
                  <a:ea typeface="Roboto"/>
                  <a:cs typeface="Roboto"/>
                  <a:sym typeface="Roboto"/>
                </a:rPr>
                <a:t>Diffusion rapide de la formation</a:t>
              </a:r>
              <a:endParaRPr b="0" i="0" sz="1000" u="none" cap="none" strike="noStrike">
                <a:solidFill>
                  <a:srgbClr val="222222"/>
                </a:solidFill>
                <a:latin typeface="Roboto"/>
                <a:ea typeface="Roboto"/>
                <a:cs typeface="Roboto"/>
                <a:sym typeface="Roboto"/>
              </a:endParaRPr>
            </a:p>
          </p:txBody>
        </p:sp>
        <p:sp>
          <p:nvSpPr>
            <p:cNvPr id="139" name="Google Shape;139;p17"/>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rPr b="0" i="0" lang="fr" sz="800" u="none" cap="none" strike="noStrike">
                  <a:solidFill>
                    <a:srgbClr val="222222"/>
                  </a:solidFill>
                  <a:latin typeface="Roboto"/>
                  <a:ea typeface="Roboto"/>
                  <a:cs typeface="Roboto"/>
                  <a:sym typeface="Roboto"/>
                </a:rPr>
                <a:t>Nous diffuserons votre formation sur notre site internet.</a:t>
              </a:r>
              <a:endParaRPr b="0" i="0" sz="800" u="none" cap="none" strike="noStrike">
                <a:solidFill>
                  <a:srgbClr val="222222"/>
                </a:solidFill>
                <a:latin typeface="Roboto"/>
                <a:ea typeface="Roboto"/>
                <a:cs typeface="Roboto"/>
                <a:sym typeface="Roboto"/>
              </a:endParaRPr>
            </a:p>
          </p:txBody>
        </p:sp>
        <p:sp>
          <p:nvSpPr>
            <p:cNvPr id="140" name="Google Shape;140;p17"/>
            <p:cNvSpPr txBox="1"/>
            <p:nvPr/>
          </p:nvSpPr>
          <p:spPr>
            <a:xfrm>
              <a:off x="7499536" y="2034299"/>
              <a:ext cx="436800" cy="321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900"/>
                <a:buFont typeface="Arial"/>
                <a:buNone/>
              </a:pPr>
              <a:r>
                <a:rPr b="1" i="0" lang="fr" sz="900" u="none" cap="none" strike="noStrike">
                  <a:solidFill>
                    <a:srgbClr val="222222"/>
                  </a:solidFill>
                  <a:latin typeface="Roboto"/>
                  <a:ea typeface="Roboto"/>
                  <a:cs typeface="Roboto"/>
                  <a:sym typeface="Roboto"/>
                </a:rPr>
                <a:t>4</a:t>
              </a:r>
              <a:endParaRPr b="1" i="0" sz="900" u="none" cap="none" strike="noStrike">
                <a:solidFill>
                  <a:srgbClr val="222222"/>
                </a:solidFill>
                <a:latin typeface="Roboto"/>
                <a:ea typeface="Roboto"/>
                <a:cs typeface="Roboto"/>
                <a:sym typeface="Roboto"/>
              </a:endParaRPr>
            </a:p>
          </p:txBody>
        </p:sp>
      </p:grpSp>
      <p:sp>
        <p:nvSpPr>
          <p:cNvPr id="141" name="Google Shape;141;p17"/>
          <p:cNvSpPr/>
          <p:nvPr/>
        </p:nvSpPr>
        <p:spPr>
          <a:xfrm>
            <a:off x="3515401" y="2041047"/>
            <a:ext cx="482700" cy="30000"/>
          </a:xfrm>
          <a:prstGeom prst="roundRect">
            <a:avLst>
              <a:gd fmla="val 50000" name="adj"/>
            </a:avLst>
          </a:prstGeom>
          <a:solidFill>
            <a:srgbClr val="2222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7"/>
          <p:cNvSpPr/>
          <p:nvPr/>
        </p:nvSpPr>
        <p:spPr>
          <a:xfrm>
            <a:off x="5206233" y="2041047"/>
            <a:ext cx="482700" cy="30000"/>
          </a:xfrm>
          <a:prstGeom prst="roundRect">
            <a:avLst>
              <a:gd fmla="val 50000" name="adj"/>
            </a:avLst>
          </a:prstGeom>
          <a:solidFill>
            <a:srgbClr val="2222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3" name="Google Shape;143;p17"/>
          <p:cNvGrpSpPr/>
          <p:nvPr/>
        </p:nvGrpSpPr>
        <p:grpSpPr>
          <a:xfrm>
            <a:off x="7038930" y="1814726"/>
            <a:ext cx="1401063" cy="1538074"/>
            <a:chOff x="6847252" y="1893288"/>
            <a:chExt cx="1725234" cy="1893946"/>
          </a:xfrm>
        </p:grpSpPr>
        <p:sp>
          <p:nvSpPr>
            <p:cNvPr id="144" name="Google Shape;144;p17"/>
            <p:cNvSpPr/>
            <p:nvPr/>
          </p:nvSpPr>
          <p:spPr>
            <a:xfrm>
              <a:off x="7420770" y="1893288"/>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7"/>
            <p:cNvSpPr txBox="1"/>
            <p:nvPr/>
          </p:nvSpPr>
          <p:spPr>
            <a:xfrm>
              <a:off x="6847252" y="2386380"/>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0" i="0" lang="fr" sz="1000" u="none" cap="none" strike="noStrike">
                  <a:solidFill>
                    <a:srgbClr val="222222"/>
                  </a:solidFill>
                  <a:latin typeface="Roboto"/>
                  <a:ea typeface="Roboto"/>
                  <a:cs typeface="Roboto"/>
                  <a:sym typeface="Roboto"/>
                </a:rPr>
                <a:t>Indexation Google</a:t>
              </a:r>
              <a:endParaRPr b="0" i="0" sz="1000" u="none" cap="none" strike="noStrike">
                <a:solidFill>
                  <a:srgbClr val="222222"/>
                </a:solidFill>
                <a:latin typeface="Roboto"/>
                <a:ea typeface="Roboto"/>
                <a:cs typeface="Roboto"/>
                <a:sym typeface="Roboto"/>
              </a:endParaRPr>
            </a:p>
          </p:txBody>
        </p:sp>
        <p:sp>
          <p:nvSpPr>
            <p:cNvPr id="146" name="Google Shape;146;p17"/>
            <p:cNvSpPr txBox="1"/>
            <p:nvPr/>
          </p:nvSpPr>
          <p:spPr>
            <a:xfrm>
              <a:off x="6863386" y="3049834"/>
              <a:ext cx="1709100" cy="737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800"/>
                <a:buFont typeface="Arial"/>
                <a:buNone/>
              </a:pPr>
              <a:r>
                <a:rPr b="0" i="0" lang="fr" sz="800" u="none" cap="none" strike="noStrike">
                  <a:solidFill>
                    <a:srgbClr val="222222"/>
                  </a:solidFill>
                  <a:latin typeface="Roboto"/>
                  <a:ea typeface="Roboto"/>
                  <a:cs typeface="Roboto"/>
                  <a:sym typeface="Roboto"/>
                </a:rPr>
                <a:t>Diffusion sur Google dans les 15 jours.</a:t>
              </a:r>
              <a:endParaRPr b="0" i="0" sz="800" u="none" cap="none" strike="noStrike">
                <a:solidFill>
                  <a:srgbClr val="222222"/>
                </a:solidFill>
                <a:latin typeface="Roboto"/>
                <a:ea typeface="Roboto"/>
                <a:cs typeface="Roboto"/>
                <a:sym typeface="Roboto"/>
              </a:endParaRPr>
            </a:p>
          </p:txBody>
        </p:sp>
        <p:sp>
          <p:nvSpPr>
            <p:cNvPr id="147" name="Google Shape;147;p17"/>
            <p:cNvSpPr txBox="1"/>
            <p:nvPr/>
          </p:nvSpPr>
          <p:spPr>
            <a:xfrm>
              <a:off x="7499505" y="2001005"/>
              <a:ext cx="436800" cy="378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600"/>
                </a:spcAft>
                <a:buClr>
                  <a:srgbClr val="000000"/>
                </a:buClr>
                <a:buSzPts val="800"/>
                <a:buFont typeface="Arial"/>
                <a:buNone/>
              </a:pPr>
              <a:r>
                <a:rPr b="1" i="0" lang="fr" sz="800" u="none" cap="none" strike="noStrike">
                  <a:solidFill>
                    <a:srgbClr val="222222"/>
                  </a:solidFill>
                  <a:latin typeface="Roboto"/>
                  <a:ea typeface="Roboto"/>
                  <a:cs typeface="Roboto"/>
                  <a:sym typeface="Roboto"/>
                </a:rPr>
                <a:t>5</a:t>
              </a:r>
              <a:endParaRPr b="1" i="0" sz="800" u="none" cap="none" strike="noStrike">
                <a:solidFill>
                  <a:srgbClr val="222222"/>
                </a:solidFill>
                <a:latin typeface="Roboto"/>
                <a:ea typeface="Roboto"/>
                <a:cs typeface="Roboto"/>
                <a:sym typeface="Roboto"/>
              </a:endParaRPr>
            </a:p>
          </p:txBody>
        </p:sp>
      </p:grpSp>
      <p:sp>
        <p:nvSpPr>
          <p:cNvPr id="148" name="Google Shape;148;p17"/>
          <p:cNvSpPr/>
          <p:nvPr/>
        </p:nvSpPr>
        <p:spPr>
          <a:xfrm>
            <a:off x="6691454" y="2102931"/>
            <a:ext cx="482700" cy="30000"/>
          </a:xfrm>
          <a:prstGeom prst="roundRect">
            <a:avLst>
              <a:gd fmla="val 50000" name="adj"/>
            </a:avLst>
          </a:prstGeom>
          <a:solidFill>
            <a:srgbClr val="2222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7"/>
          <p:cNvSpPr txBox="1"/>
          <p:nvPr/>
        </p:nvSpPr>
        <p:spPr>
          <a:xfrm>
            <a:off x="304800" y="1094000"/>
            <a:ext cx="6869400" cy="586284"/>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300"/>
              <a:buFont typeface="Arial"/>
              <a:buNone/>
            </a:pPr>
            <a:r>
              <a:rPr b="1" i="0" lang="fr" sz="1400" u="none" cap="none" strike="noStrike">
                <a:solidFill>
                  <a:schemeClr val="dk2"/>
                </a:solidFill>
                <a:latin typeface="Roboto"/>
                <a:ea typeface="Roboto"/>
                <a:cs typeface="Roboto"/>
                <a:sym typeface="Roboto"/>
              </a:rPr>
              <a:t>Procédure d’inscription de votre formation via le service diffusion</a:t>
            </a:r>
            <a:endParaRPr b="1" i="0" sz="1400" u="none" cap="none" strike="noStrike">
              <a:solidFill>
                <a:schemeClr val="dk2"/>
              </a:solidFill>
              <a:latin typeface="Roboto"/>
              <a:ea typeface="Roboto"/>
              <a:cs typeface="Roboto"/>
              <a:sym typeface="Roboto"/>
            </a:endParaRPr>
          </a:p>
        </p:txBody>
      </p:sp>
      <p:cxnSp>
        <p:nvCxnSpPr>
          <p:cNvPr id="150" name="Google Shape;150;p17"/>
          <p:cNvCxnSpPr/>
          <p:nvPr/>
        </p:nvCxnSpPr>
        <p:spPr>
          <a:xfrm flipH="1" rot="10800000">
            <a:off x="857250" y="1733550"/>
            <a:ext cx="5353200" cy="38100"/>
          </a:xfrm>
          <a:prstGeom prst="straightConnector1">
            <a:avLst/>
          </a:prstGeom>
          <a:noFill/>
          <a:ln cap="flat" cmpd="sng" w="9525">
            <a:solidFill>
              <a:srgbClr val="0B97F0"/>
            </a:solidFill>
            <a:prstDash val="solid"/>
            <a:round/>
            <a:headEnd len="med" w="med" type="stealth"/>
            <a:tailEnd len="med" w="med" type="stealth"/>
          </a:ln>
        </p:spPr>
      </p:cxnSp>
      <p:sp>
        <p:nvSpPr>
          <p:cNvPr id="151" name="Google Shape;151;p17"/>
          <p:cNvSpPr txBox="1"/>
          <p:nvPr/>
        </p:nvSpPr>
        <p:spPr>
          <a:xfrm>
            <a:off x="2962275" y="1457325"/>
            <a:ext cx="23718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fr" sz="900" u="none" cap="none" strike="noStrike">
                <a:solidFill>
                  <a:srgbClr val="0B97F0"/>
                </a:solidFill>
                <a:latin typeface="Roboto"/>
                <a:ea typeface="Roboto"/>
                <a:cs typeface="Roboto"/>
                <a:sym typeface="Roboto"/>
              </a:rPr>
              <a:t>Temps de traitement moyen : 24 heures</a:t>
            </a:r>
            <a:endParaRPr b="1" i="0" sz="900" u="none" cap="none" strike="noStrike">
              <a:solidFill>
                <a:srgbClr val="0B97F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grpSp>
        <p:nvGrpSpPr>
          <p:cNvPr id="156" name="Google Shape;156;p18"/>
          <p:cNvGrpSpPr/>
          <p:nvPr/>
        </p:nvGrpSpPr>
        <p:grpSpPr>
          <a:xfrm>
            <a:off x="685800" y="1799905"/>
            <a:ext cx="1082940" cy="2048031"/>
            <a:chOff x="-1" y="1189989"/>
            <a:chExt cx="2214601" cy="3217645"/>
          </a:xfrm>
        </p:grpSpPr>
        <p:sp>
          <p:nvSpPr>
            <p:cNvPr id="157" name="Google Shape;157;p18"/>
            <p:cNvSpPr/>
            <p:nvPr/>
          </p:nvSpPr>
          <p:spPr>
            <a:xfrm>
              <a:off x="0" y="1189989"/>
              <a:ext cx="22146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1</a:t>
              </a:r>
              <a:endParaRPr b="0" i="0" sz="1400" u="none" cap="none" strike="noStrike">
                <a:solidFill>
                  <a:srgbClr val="FFFFFF"/>
                </a:solidFill>
                <a:latin typeface="Roboto"/>
                <a:ea typeface="Roboto"/>
                <a:cs typeface="Roboto"/>
                <a:sym typeface="Roboto"/>
              </a:endParaRPr>
            </a:p>
          </p:txBody>
        </p:sp>
        <p:sp>
          <p:nvSpPr>
            <p:cNvPr id="158" name="Google Shape;158;p18"/>
            <p:cNvSpPr txBox="1"/>
            <p:nvPr/>
          </p:nvSpPr>
          <p:spPr>
            <a:xfrm>
              <a:off x="-1" y="2057134"/>
              <a:ext cx="19194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Vous vendez la formation à votre client.</a:t>
              </a:r>
              <a:endParaRPr b="0" i="0" sz="800" u="none" cap="none" strike="noStrike">
                <a:solidFill>
                  <a:srgbClr val="000000"/>
                </a:solidFill>
                <a:latin typeface="Roboto"/>
                <a:ea typeface="Roboto"/>
                <a:cs typeface="Roboto"/>
                <a:sym typeface="Roboto"/>
              </a:endParaRPr>
            </a:p>
          </p:txBody>
        </p:sp>
      </p:grpSp>
      <p:grpSp>
        <p:nvGrpSpPr>
          <p:cNvPr id="159" name="Google Shape;159;p18"/>
          <p:cNvGrpSpPr/>
          <p:nvPr/>
        </p:nvGrpSpPr>
        <p:grpSpPr>
          <a:xfrm>
            <a:off x="1550243" y="1799768"/>
            <a:ext cx="1009296" cy="2048168"/>
            <a:chOff x="1838325" y="1189775"/>
            <a:chExt cx="2064000" cy="3217860"/>
          </a:xfrm>
        </p:grpSpPr>
        <p:sp>
          <p:nvSpPr>
            <p:cNvPr id="160" name="Google Shape;160;p18"/>
            <p:cNvSpPr/>
            <p:nvPr/>
          </p:nvSpPr>
          <p:spPr>
            <a:xfrm>
              <a:off x="1838325" y="1189775"/>
              <a:ext cx="20640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2</a:t>
              </a:r>
              <a:endParaRPr b="0" i="0" sz="1400" u="none" cap="none" strike="noStrike">
                <a:solidFill>
                  <a:srgbClr val="FFFFFF"/>
                </a:solidFill>
                <a:latin typeface="Roboto"/>
                <a:ea typeface="Roboto"/>
                <a:cs typeface="Roboto"/>
                <a:sym typeface="Roboto"/>
              </a:endParaRPr>
            </a:p>
          </p:txBody>
        </p:sp>
        <p:sp>
          <p:nvSpPr>
            <p:cNvPr id="161" name="Google Shape;161;p18"/>
            <p:cNvSpPr txBox="1"/>
            <p:nvPr/>
          </p:nvSpPr>
          <p:spPr>
            <a:xfrm>
              <a:off x="1838325" y="2057135"/>
              <a:ext cx="15675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Vous échangez avec Atova sur la date et le lieu.</a:t>
              </a:r>
              <a:endParaRPr b="0" i="0" sz="800" u="none" cap="none" strike="noStrike">
                <a:solidFill>
                  <a:srgbClr val="000000"/>
                </a:solidFill>
                <a:latin typeface="Roboto"/>
                <a:ea typeface="Roboto"/>
                <a:cs typeface="Roboto"/>
                <a:sym typeface="Roboto"/>
              </a:endParaRPr>
            </a:p>
          </p:txBody>
        </p:sp>
      </p:grpSp>
      <p:grpSp>
        <p:nvGrpSpPr>
          <p:cNvPr id="162" name="Google Shape;162;p18"/>
          <p:cNvGrpSpPr/>
          <p:nvPr/>
        </p:nvGrpSpPr>
        <p:grpSpPr>
          <a:xfrm>
            <a:off x="3094698" y="1799905"/>
            <a:ext cx="1082939" cy="2048038"/>
            <a:chOff x="0" y="1189989"/>
            <a:chExt cx="2214600" cy="3217656"/>
          </a:xfrm>
        </p:grpSpPr>
        <p:sp>
          <p:nvSpPr>
            <p:cNvPr id="163" name="Google Shape;163;p18"/>
            <p:cNvSpPr/>
            <p:nvPr/>
          </p:nvSpPr>
          <p:spPr>
            <a:xfrm>
              <a:off x="0" y="1189989"/>
              <a:ext cx="22146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4</a:t>
              </a:r>
              <a:endParaRPr b="0" i="0" sz="1400" u="none" cap="none" strike="noStrike">
                <a:solidFill>
                  <a:srgbClr val="FFFFFF"/>
                </a:solidFill>
                <a:latin typeface="Roboto"/>
                <a:ea typeface="Roboto"/>
                <a:cs typeface="Roboto"/>
                <a:sym typeface="Roboto"/>
              </a:endParaRPr>
            </a:p>
          </p:txBody>
        </p:sp>
        <p:sp>
          <p:nvSpPr>
            <p:cNvPr id="164" name="Google Shape;164;p18"/>
            <p:cNvSpPr txBox="1"/>
            <p:nvPr/>
          </p:nvSpPr>
          <p:spPr>
            <a:xfrm>
              <a:off x="266312" y="2057145"/>
              <a:ext cx="1710300" cy="23505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Atova communique avec  votre formateur et transmet le questionnaire d’évaluation ainsi que la feuille d’émargement. </a:t>
              </a:r>
              <a:endParaRPr b="0" i="0" sz="800" u="none" cap="none" strike="noStrike">
                <a:solidFill>
                  <a:srgbClr val="000000"/>
                </a:solidFill>
                <a:latin typeface="Roboto"/>
                <a:ea typeface="Roboto"/>
                <a:cs typeface="Roboto"/>
                <a:sym typeface="Roboto"/>
              </a:endParaRPr>
            </a:p>
          </p:txBody>
        </p:sp>
      </p:grpSp>
      <p:grpSp>
        <p:nvGrpSpPr>
          <p:cNvPr id="165" name="Google Shape;165;p18"/>
          <p:cNvGrpSpPr/>
          <p:nvPr/>
        </p:nvGrpSpPr>
        <p:grpSpPr>
          <a:xfrm>
            <a:off x="3934959" y="1799768"/>
            <a:ext cx="1009296" cy="2048162"/>
            <a:chOff x="5195350" y="1189775"/>
            <a:chExt cx="2064000" cy="3217850"/>
          </a:xfrm>
        </p:grpSpPr>
        <p:sp>
          <p:nvSpPr>
            <p:cNvPr id="166" name="Google Shape;166;p18"/>
            <p:cNvSpPr/>
            <p:nvPr/>
          </p:nvSpPr>
          <p:spPr>
            <a:xfrm>
              <a:off x="5195350" y="1189775"/>
              <a:ext cx="20640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5</a:t>
              </a:r>
              <a:endParaRPr b="0" i="0" sz="1400" u="none" cap="none" strike="noStrike">
                <a:solidFill>
                  <a:srgbClr val="FFFFFF"/>
                </a:solidFill>
                <a:latin typeface="Roboto"/>
                <a:ea typeface="Roboto"/>
                <a:cs typeface="Roboto"/>
                <a:sym typeface="Roboto"/>
              </a:endParaRPr>
            </a:p>
          </p:txBody>
        </p:sp>
        <p:sp>
          <p:nvSpPr>
            <p:cNvPr id="167" name="Google Shape;167;p18"/>
            <p:cNvSpPr txBox="1"/>
            <p:nvPr/>
          </p:nvSpPr>
          <p:spPr>
            <a:xfrm>
              <a:off x="5461650" y="2057125"/>
              <a:ext cx="16245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Atova facture le client.</a:t>
              </a:r>
              <a:endParaRPr b="0" i="0" sz="800" u="none" cap="none" strike="noStrike">
                <a:solidFill>
                  <a:srgbClr val="000000"/>
                </a:solidFill>
                <a:latin typeface="Roboto"/>
                <a:ea typeface="Roboto"/>
                <a:cs typeface="Roboto"/>
                <a:sym typeface="Roboto"/>
              </a:endParaRPr>
            </a:p>
          </p:txBody>
        </p:sp>
      </p:grpSp>
      <p:grpSp>
        <p:nvGrpSpPr>
          <p:cNvPr id="168" name="Google Shape;168;p18"/>
          <p:cNvGrpSpPr/>
          <p:nvPr/>
        </p:nvGrpSpPr>
        <p:grpSpPr>
          <a:xfrm>
            <a:off x="4701695" y="1799285"/>
            <a:ext cx="1009296" cy="2048006"/>
            <a:chOff x="14861937" y="-2271961"/>
            <a:chExt cx="2064000" cy="3217606"/>
          </a:xfrm>
        </p:grpSpPr>
        <p:sp>
          <p:nvSpPr>
            <p:cNvPr id="169" name="Google Shape;169;p18"/>
            <p:cNvSpPr/>
            <p:nvPr/>
          </p:nvSpPr>
          <p:spPr>
            <a:xfrm>
              <a:off x="14861937" y="-2271961"/>
              <a:ext cx="20640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6</a:t>
              </a:r>
              <a:endParaRPr b="0" i="0" sz="1400" u="none" cap="none" strike="noStrike">
                <a:solidFill>
                  <a:srgbClr val="FFFFFF"/>
                </a:solidFill>
                <a:latin typeface="Roboto"/>
                <a:ea typeface="Roboto"/>
                <a:cs typeface="Roboto"/>
                <a:sym typeface="Roboto"/>
              </a:endParaRPr>
            </a:p>
          </p:txBody>
        </p:sp>
        <p:sp>
          <p:nvSpPr>
            <p:cNvPr id="170" name="Google Shape;170;p18"/>
            <p:cNvSpPr txBox="1"/>
            <p:nvPr/>
          </p:nvSpPr>
          <p:spPr>
            <a:xfrm>
              <a:off x="15030972" y="-1404855"/>
              <a:ext cx="1624500" cy="235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Le partenaire facture Atova.</a:t>
              </a:r>
              <a:endParaRPr b="0" i="0" sz="800" u="none" cap="none" strike="noStrike">
                <a:solidFill>
                  <a:srgbClr val="000000"/>
                </a:solidFill>
                <a:latin typeface="Roboto"/>
                <a:ea typeface="Roboto"/>
                <a:cs typeface="Roboto"/>
                <a:sym typeface="Roboto"/>
              </a:endParaRPr>
            </a:p>
          </p:txBody>
        </p:sp>
      </p:grpSp>
      <p:sp>
        <p:nvSpPr>
          <p:cNvPr id="171" name="Google Shape;171;p18"/>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000000"/>
              </a:buClr>
              <a:buSzPct val="38076"/>
              <a:buFont typeface="Arial"/>
              <a:buNone/>
            </a:pPr>
            <a:r>
              <a:rPr lang="fr" sz="2600"/>
              <a:t>Comment notre centre de formation peut aider</a:t>
            </a:r>
            <a:endParaRPr sz="2600"/>
          </a:p>
          <a:p>
            <a:pPr indent="0" lvl="0" marL="0" rtl="0" algn="l">
              <a:lnSpc>
                <a:spcPct val="100000"/>
              </a:lnSpc>
              <a:spcBef>
                <a:spcPts val="0"/>
              </a:spcBef>
              <a:spcAft>
                <a:spcPts val="0"/>
              </a:spcAft>
              <a:buSzPct val="111111"/>
              <a:buNone/>
            </a:pPr>
            <a:r>
              <a:t/>
            </a:r>
            <a:endParaRPr/>
          </a:p>
        </p:txBody>
      </p:sp>
      <p:sp>
        <p:nvSpPr>
          <p:cNvPr id="172" name="Google Shape;172;p18"/>
          <p:cNvSpPr txBox="1"/>
          <p:nvPr/>
        </p:nvSpPr>
        <p:spPr>
          <a:xfrm>
            <a:off x="333375" y="1017800"/>
            <a:ext cx="6869400" cy="586284"/>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300"/>
              <a:buFont typeface="Arial"/>
              <a:buNone/>
            </a:pPr>
            <a:r>
              <a:rPr b="1" i="0" lang="fr" sz="1400" u="none" cap="none" strike="noStrike">
                <a:solidFill>
                  <a:schemeClr val="dk2"/>
                </a:solidFill>
                <a:latin typeface="Roboto"/>
                <a:ea typeface="Roboto"/>
                <a:cs typeface="Roboto"/>
                <a:sym typeface="Roboto"/>
              </a:rPr>
              <a:t>Procédure simplifiée de gestion d’un dossier via le service gestion</a:t>
            </a:r>
            <a:endParaRPr b="1" i="0" sz="1400" u="none" cap="none" strike="noStrike">
              <a:solidFill>
                <a:schemeClr val="dk2"/>
              </a:solidFill>
              <a:latin typeface="Roboto"/>
              <a:ea typeface="Roboto"/>
              <a:cs typeface="Roboto"/>
              <a:sym typeface="Roboto"/>
            </a:endParaRPr>
          </a:p>
        </p:txBody>
      </p:sp>
      <p:grpSp>
        <p:nvGrpSpPr>
          <p:cNvPr id="173" name="Google Shape;173;p18"/>
          <p:cNvGrpSpPr/>
          <p:nvPr/>
        </p:nvGrpSpPr>
        <p:grpSpPr>
          <a:xfrm>
            <a:off x="2316817" y="1799768"/>
            <a:ext cx="1009296" cy="2048175"/>
            <a:chOff x="5195350" y="1189775"/>
            <a:chExt cx="2064000" cy="3217871"/>
          </a:xfrm>
        </p:grpSpPr>
        <p:sp>
          <p:nvSpPr>
            <p:cNvPr id="174" name="Google Shape;174;p18"/>
            <p:cNvSpPr/>
            <p:nvPr/>
          </p:nvSpPr>
          <p:spPr>
            <a:xfrm>
              <a:off x="5195350" y="1189775"/>
              <a:ext cx="20640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FFFFFF"/>
                  </a:solidFill>
                  <a:latin typeface="Roboto"/>
                  <a:ea typeface="Roboto"/>
                  <a:cs typeface="Roboto"/>
                  <a:sym typeface="Roboto"/>
                </a:rPr>
                <a:t>3</a:t>
              </a:r>
              <a:endParaRPr b="0" i="0" sz="1400" u="none" cap="none" strike="noStrike">
                <a:solidFill>
                  <a:srgbClr val="FFFFFF"/>
                </a:solidFill>
                <a:latin typeface="Roboto"/>
                <a:ea typeface="Roboto"/>
                <a:cs typeface="Roboto"/>
                <a:sym typeface="Roboto"/>
              </a:endParaRPr>
            </a:p>
          </p:txBody>
        </p:sp>
        <p:sp>
          <p:nvSpPr>
            <p:cNvPr id="175" name="Google Shape;175;p18"/>
            <p:cNvSpPr txBox="1"/>
            <p:nvPr/>
          </p:nvSpPr>
          <p:spPr>
            <a:xfrm>
              <a:off x="5519369" y="2057146"/>
              <a:ext cx="1523400" cy="23505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Atova prend contact avec le client pour faire signer la convention de formation.</a:t>
              </a:r>
              <a:endParaRPr b="0" i="0" sz="800" u="none" cap="none" strike="noStrike">
                <a:solidFill>
                  <a:srgbClr val="000000"/>
                </a:solidFill>
                <a:latin typeface="Roboto"/>
                <a:ea typeface="Roboto"/>
                <a:cs typeface="Roboto"/>
                <a:sym typeface="Roboto"/>
              </a:endParaRPr>
            </a:p>
          </p:txBody>
        </p:sp>
      </p:grpSp>
      <p:pic>
        <p:nvPicPr>
          <p:cNvPr id="176" name="Google Shape;176;p18"/>
          <p:cNvPicPr preferRelativeResize="0"/>
          <p:nvPr/>
        </p:nvPicPr>
        <p:blipFill rotWithShape="1">
          <a:blip r:embed="rId3">
            <a:alphaModFix/>
          </a:blip>
          <a:srcRect b="0" l="0" r="0" t="0"/>
          <a:stretch/>
        </p:blipFill>
        <p:spPr>
          <a:xfrm>
            <a:off x="7006575" y="1087250"/>
            <a:ext cx="1753050" cy="2479452"/>
          </a:xfrm>
          <a:prstGeom prst="rect">
            <a:avLst/>
          </a:prstGeom>
          <a:noFill/>
          <a:ln>
            <a:noFill/>
          </a:ln>
        </p:spPr>
      </p:pic>
      <p:sp>
        <p:nvSpPr>
          <p:cNvPr id="177" name="Google Shape;177;p18"/>
          <p:cNvSpPr txBox="1"/>
          <p:nvPr/>
        </p:nvSpPr>
        <p:spPr>
          <a:xfrm>
            <a:off x="5772150" y="1478900"/>
            <a:ext cx="13335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Roboto"/>
                <a:ea typeface="Roboto"/>
                <a:cs typeface="Roboto"/>
                <a:sym typeface="Roboto"/>
              </a:rPr>
              <a:t>Le client dispose de tout pour être financé par les OPCO.</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fr" sz="2300"/>
              <a:t>Comment notre centre se rémunère</a:t>
            </a:r>
            <a:endParaRPr sz="2300"/>
          </a:p>
        </p:txBody>
      </p:sp>
      <p:sp>
        <p:nvSpPr>
          <p:cNvPr id="183" name="Google Shape;183;p19"/>
          <p:cNvSpPr txBox="1"/>
          <p:nvPr>
            <p:ph idx="1" type="body"/>
          </p:nvPr>
        </p:nvSpPr>
        <p:spPr>
          <a:xfrm>
            <a:off x="4363000" y="865400"/>
            <a:ext cx="4781100" cy="29706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665"/>
              <a:buNone/>
            </a:pPr>
            <a:r>
              <a:rPr b="1" lang="fr" sz="1302"/>
              <a:t>Bon à savoir</a:t>
            </a:r>
            <a:r>
              <a:rPr lang="fr" sz="1302"/>
              <a:t> : </a:t>
            </a:r>
            <a:endParaRPr sz="1302"/>
          </a:p>
          <a:p>
            <a:pPr indent="0" lvl="0" marL="0" rtl="0" algn="l">
              <a:lnSpc>
                <a:spcPct val="105000"/>
              </a:lnSpc>
              <a:spcBef>
                <a:spcPts val="1200"/>
              </a:spcBef>
              <a:spcAft>
                <a:spcPts val="0"/>
              </a:spcAft>
              <a:buSzPts val="1665"/>
              <a:buNone/>
            </a:pPr>
            <a:r>
              <a:rPr b="1" lang="fr" sz="1302"/>
              <a:t>L’offre de diffusion</a:t>
            </a:r>
            <a:r>
              <a:rPr lang="fr" sz="1302"/>
              <a:t> correspond à la transmission d’une opportunité d’affaires. Toutes les interactions qui suivent se déroulent entre vous et le client. La commission est de 10 % HT du montant du dossier apporté.</a:t>
            </a:r>
            <a:endParaRPr sz="1302"/>
          </a:p>
          <a:p>
            <a:pPr indent="0" lvl="0" marL="0" rtl="0" algn="l">
              <a:lnSpc>
                <a:spcPct val="105000"/>
              </a:lnSpc>
              <a:spcBef>
                <a:spcPts val="1200"/>
              </a:spcBef>
              <a:spcAft>
                <a:spcPts val="0"/>
              </a:spcAft>
              <a:buSzPts val="1665"/>
              <a:buNone/>
            </a:pPr>
            <a:r>
              <a:rPr b="1" lang="fr" sz="1302"/>
              <a:t>L’offre de gestion</a:t>
            </a:r>
            <a:r>
              <a:rPr lang="fr" sz="1302"/>
              <a:t> correspond à la gestion administrative et intégrale d’un dossier de formation conformément aux exigences de la norme Qualiopi. La commission est de 15 % HT du montant du dossier.</a:t>
            </a:r>
            <a:endParaRPr sz="1302"/>
          </a:p>
          <a:p>
            <a:pPr indent="0" lvl="0" marL="0" rtl="0" algn="l">
              <a:lnSpc>
                <a:spcPct val="105000"/>
              </a:lnSpc>
              <a:spcBef>
                <a:spcPts val="1200"/>
              </a:spcBef>
              <a:spcAft>
                <a:spcPts val="1200"/>
              </a:spcAft>
              <a:buSzPts val="1665"/>
              <a:buNone/>
            </a:pPr>
            <a:r>
              <a:rPr b="1" lang="fr" sz="1302"/>
              <a:t>L’offre intégrale</a:t>
            </a:r>
            <a:r>
              <a:rPr lang="fr" sz="1302"/>
              <a:t> correspond à la situation où un client vous a été adressé par notre intermédiaire et est géré administrativement par nous. La commission est de 25 % HT du montant du dossier.</a:t>
            </a:r>
            <a:endParaRPr sz="1302"/>
          </a:p>
        </p:txBody>
      </p:sp>
      <p:pic>
        <p:nvPicPr>
          <p:cNvPr id="184" name="Google Shape;184;p19"/>
          <p:cNvPicPr preferRelativeResize="0"/>
          <p:nvPr/>
        </p:nvPicPr>
        <p:blipFill rotWithShape="1">
          <a:blip r:embed="rId3">
            <a:alphaModFix amt="75000"/>
          </a:blip>
          <a:srcRect b="0" l="0" r="0" t="0"/>
          <a:stretch/>
        </p:blipFill>
        <p:spPr>
          <a:xfrm>
            <a:off x="3043425" y="2132400"/>
            <a:ext cx="1471975" cy="1370100"/>
          </a:xfrm>
          <a:prstGeom prst="rect">
            <a:avLst/>
          </a:prstGeom>
          <a:noFill/>
          <a:ln>
            <a:noFill/>
          </a:ln>
        </p:spPr>
      </p:pic>
      <p:sp>
        <p:nvSpPr>
          <p:cNvPr id="185" name="Google Shape;185;p19"/>
          <p:cNvSpPr/>
          <p:nvPr/>
        </p:nvSpPr>
        <p:spPr>
          <a:xfrm>
            <a:off x="488350" y="1596300"/>
            <a:ext cx="653100" cy="2442300"/>
          </a:xfrm>
          <a:prstGeom prst="rect">
            <a:avLst/>
          </a:prstGeom>
          <a:solidFill>
            <a:srgbClr val="2A93D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9"/>
          <p:cNvSpPr/>
          <p:nvPr/>
        </p:nvSpPr>
        <p:spPr>
          <a:xfrm>
            <a:off x="488350" y="4038600"/>
            <a:ext cx="653100" cy="270600"/>
          </a:xfrm>
          <a:prstGeom prst="rect">
            <a:avLst/>
          </a:prstGeom>
          <a:solidFill>
            <a:srgbClr val="13558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9"/>
          <p:cNvSpPr/>
          <p:nvPr/>
        </p:nvSpPr>
        <p:spPr>
          <a:xfrm>
            <a:off x="1485950" y="1596300"/>
            <a:ext cx="653100" cy="2158800"/>
          </a:xfrm>
          <a:prstGeom prst="rect">
            <a:avLst/>
          </a:prstGeom>
          <a:solidFill>
            <a:srgbClr val="2A93D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9"/>
          <p:cNvSpPr/>
          <p:nvPr/>
        </p:nvSpPr>
        <p:spPr>
          <a:xfrm>
            <a:off x="1485950" y="3755100"/>
            <a:ext cx="653100" cy="554100"/>
          </a:xfrm>
          <a:prstGeom prst="rect">
            <a:avLst/>
          </a:prstGeom>
          <a:solidFill>
            <a:srgbClr val="13558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9"/>
          <p:cNvSpPr txBox="1"/>
          <p:nvPr/>
        </p:nvSpPr>
        <p:spPr>
          <a:xfrm>
            <a:off x="1518650" y="1150450"/>
            <a:ext cx="5877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Offre de gestion</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Roboto"/>
              <a:ea typeface="Roboto"/>
              <a:cs typeface="Roboto"/>
              <a:sym typeface="Roboto"/>
            </a:endParaRPr>
          </a:p>
        </p:txBody>
      </p:sp>
      <p:sp>
        <p:nvSpPr>
          <p:cNvPr id="190" name="Google Shape;190;p19"/>
          <p:cNvSpPr txBox="1"/>
          <p:nvPr/>
        </p:nvSpPr>
        <p:spPr>
          <a:xfrm>
            <a:off x="488350" y="1150450"/>
            <a:ext cx="6531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Offre de diffusion</a:t>
            </a:r>
            <a:endParaRPr b="0" i="0" sz="1400" u="none" cap="none" strike="noStrike">
              <a:solidFill>
                <a:srgbClr val="000000"/>
              </a:solidFill>
              <a:latin typeface="Roboto"/>
              <a:ea typeface="Roboto"/>
              <a:cs typeface="Roboto"/>
              <a:sym typeface="Roboto"/>
            </a:endParaRPr>
          </a:p>
        </p:txBody>
      </p:sp>
      <p:sp>
        <p:nvSpPr>
          <p:cNvPr id="191" name="Google Shape;191;p19"/>
          <p:cNvSpPr txBox="1"/>
          <p:nvPr/>
        </p:nvSpPr>
        <p:spPr>
          <a:xfrm>
            <a:off x="647200" y="4020000"/>
            <a:ext cx="453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chemeClr val="lt1"/>
                </a:solidFill>
                <a:latin typeface="Roboto"/>
                <a:ea typeface="Roboto"/>
                <a:cs typeface="Roboto"/>
                <a:sym typeface="Roboto"/>
              </a:rPr>
              <a:t>10 %</a:t>
            </a:r>
            <a:endParaRPr b="0" i="0" sz="1400" u="none" cap="none" strike="noStrike">
              <a:solidFill>
                <a:schemeClr val="lt1"/>
              </a:solidFill>
              <a:latin typeface="Roboto"/>
              <a:ea typeface="Roboto"/>
              <a:cs typeface="Roboto"/>
              <a:sym typeface="Roboto"/>
            </a:endParaRPr>
          </a:p>
        </p:txBody>
      </p:sp>
      <p:sp>
        <p:nvSpPr>
          <p:cNvPr id="192" name="Google Shape;192;p19"/>
          <p:cNvSpPr txBox="1"/>
          <p:nvPr/>
        </p:nvSpPr>
        <p:spPr>
          <a:xfrm>
            <a:off x="1639350" y="3791700"/>
            <a:ext cx="453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chemeClr val="lt1"/>
                </a:solidFill>
                <a:latin typeface="Roboto"/>
                <a:ea typeface="Roboto"/>
                <a:cs typeface="Roboto"/>
                <a:sym typeface="Roboto"/>
              </a:rPr>
              <a:t>15 %</a:t>
            </a:r>
            <a:endParaRPr b="0" i="0" sz="1400" u="none" cap="none" strike="noStrike">
              <a:solidFill>
                <a:schemeClr val="lt1"/>
              </a:solidFill>
              <a:latin typeface="Roboto"/>
              <a:ea typeface="Roboto"/>
              <a:cs typeface="Roboto"/>
              <a:sym typeface="Roboto"/>
            </a:endParaRPr>
          </a:p>
        </p:txBody>
      </p:sp>
      <p:sp>
        <p:nvSpPr>
          <p:cNvPr id="193" name="Google Shape;193;p19"/>
          <p:cNvSpPr txBox="1"/>
          <p:nvPr/>
        </p:nvSpPr>
        <p:spPr>
          <a:xfrm>
            <a:off x="2139045" y="4309200"/>
            <a:ext cx="11976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Taux de commission</a:t>
            </a:r>
            <a:endParaRPr b="0" i="0" sz="800" u="none" cap="none" strike="noStrike">
              <a:solidFill>
                <a:srgbClr val="000000"/>
              </a:solidFill>
              <a:latin typeface="Roboto"/>
              <a:ea typeface="Roboto"/>
              <a:cs typeface="Roboto"/>
              <a:sym typeface="Roboto"/>
            </a:endParaRPr>
          </a:p>
        </p:txBody>
      </p:sp>
      <p:sp>
        <p:nvSpPr>
          <p:cNvPr id="194" name="Google Shape;194;p19"/>
          <p:cNvSpPr txBox="1"/>
          <p:nvPr/>
        </p:nvSpPr>
        <p:spPr>
          <a:xfrm rot="-5400000">
            <a:off x="-964300" y="2631000"/>
            <a:ext cx="2362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fr" sz="1000" u="none" cap="none" strike="noStrike">
                <a:solidFill>
                  <a:srgbClr val="000000"/>
                </a:solidFill>
                <a:latin typeface="Roboto"/>
                <a:ea typeface="Roboto"/>
                <a:cs typeface="Roboto"/>
                <a:sym typeface="Roboto"/>
              </a:rPr>
              <a:t>Montant HT de votre dossier</a:t>
            </a:r>
            <a:endParaRPr b="0" i="0" sz="1000" u="none" cap="none" strike="noStrike">
              <a:solidFill>
                <a:srgbClr val="000000"/>
              </a:solidFill>
              <a:latin typeface="Roboto"/>
              <a:ea typeface="Roboto"/>
              <a:cs typeface="Roboto"/>
              <a:sym typeface="Roboto"/>
            </a:endParaRPr>
          </a:p>
        </p:txBody>
      </p:sp>
      <p:sp>
        <p:nvSpPr>
          <p:cNvPr id="195" name="Google Shape;195;p19"/>
          <p:cNvSpPr/>
          <p:nvPr/>
        </p:nvSpPr>
        <p:spPr>
          <a:xfrm>
            <a:off x="2400350" y="1596300"/>
            <a:ext cx="653100" cy="2158800"/>
          </a:xfrm>
          <a:prstGeom prst="rect">
            <a:avLst/>
          </a:prstGeom>
          <a:solidFill>
            <a:srgbClr val="2A93D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9"/>
          <p:cNvSpPr/>
          <p:nvPr/>
        </p:nvSpPr>
        <p:spPr>
          <a:xfrm>
            <a:off x="2400350" y="3502500"/>
            <a:ext cx="653100" cy="806700"/>
          </a:xfrm>
          <a:prstGeom prst="rect">
            <a:avLst/>
          </a:prstGeom>
          <a:solidFill>
            <a:srgbClr val="13558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9"/>
          <p:cNvSpPr txBox="1"/>
          <p:nvPr/>
        </p:nvSpPr>
        <p:spPr>
          <a:xfrm>
            <a:off x="2433050" y="1150450"/>
            <a:ext cx="5877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Offre intégrale</a:t>
            </a:r>
            <a:endParaRPr b="0" i="0" sz="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Roboto"/>
              <a:ea typeface="Roboto"/>
              <a:cs typeface="Roboto"/>
              <a:sym typeface="Roboto"/>
            </a:endParaRPr>
          </a:p>
        </p:txBody>
      </p:sp>
      <p:sp>
        <p:nvSpPr>
          <p:cNvPr id="198" name="Google Shape;198;p19"/>
          <p:cNvSpPr txBox="1"/>
          <p:nvPr/>
        </p:nvSpPr>
        <p:spPr>
          <a:xfrm>
            <a:off x="2553750" y="3791700"/>
            <a:ext cx="453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chemeClr val="lt1"/>
                </a:solidFill>
                <a:latin typeface="Roboto"/>
                <a:ea typeface="Roboto"/>
                <a:cs typeface="Roboto"/>
                <a:sym typeface="Roboto"/>
              </a:rPr>
              <a:t>25 %</a:t>
            </a:r>
            <a:endParaRPr b="0" i="0" sz="1400" u="none" cap="none" strike="noStrike">
              <a:solidFill>
                <a:schemeClr val="l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0"/>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fr" sz="2700"/>
              <a:t>Cas d’un partenariat réussi</a:t>
            </a:r>
            <a:endParaRPr sz="2700"/>
          </a:p>
        </p:txBody>
      </p:sp>
      <p:sp>
        <p:nvSpPr>
          <p:cNvPr id="204" name="Google Shape;204;p20"/>
          <p:cNvSpPr txBox="1"/>
          <p:nvPr>
            <p:ph idx="1" type="body"/>
          </p:nvPr>
        </p:nvSpPr>
        <p:spPr>
          <a:xfrm>
            <a:off x="311700" y="1017800"/>
            <a:ext cx="8520600" cy="17061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1200"/>
              </a:spcBef>
              <a:spcAft>
                <a:spcPts val="0"/>
              </a:spcAft>
              <a:buSzPts val="1018"/>
              <a:buNone/>
            </a:pPr>
            <a:r>
              <a:rPr lang="fr" sz="1302"/>
              <a:t>Le partenariat entre Actuelia et Atova Conseil a commencé en 2013 et est bénéfique </a:t>
            </a:r>
            <a:endParaRPr sz="1302"/>
          </a:p>
          <a:p>
            <a:pPr indent="0" lvl="0" marL="0" rtl="0" algn="l">
              <a:lnSpc>
                <a:spcPct val="95000"/>
              </a:lnSpc>
              <a:spcBef>
                <a:spcPts val="1200"/>
              </a:spcBef>
              <a:spcAft>
                <a:spcPts val="0"/>
              </a:spcAft>
              <a:buSzPts val="1018"/>
              <a:buNone/>
            </a:pPr>
            <a:r>
              <a:rPr lang="fr" sz="1302"/>
              <a:t>pour les deux entreprises. </a:t>
            </a:r>
            <a:endParaRPr/>
          </a:p>
          <a:p>
            <a:pPr indent="-311308" lvl="0" marL="457200" rtl="0" algn="l">
              <a:lnSpc>
                <a:spcPct val="95000"/>
              </a:lnSpc>
              <a:spcBef>
                <a:spcPts val="1200"/>
              </a:spcBef>
              <a:spcAft>
                <a:spcPts val="0"/>
              </a:spcAft>
              <a:buSzPts val="1303"/>
              <a:buChar char="●"/>
            </a:pPr>
            <a:r>
              <a:rPr lang="fr" sz="1302"/>
              <a:t>Actuelia a vu une augmentation de ses revenus et de sa notoriété grâce à une meilleure transformation des offres commerciales. </a:t>
            </a:r>
            <a:endParaRPr sz="1302"/>
          </a:p>
          <a:p>
            <a:pPr indent="-311308" lvl="0" marL="457200" rtl="0" algn="l">
              <a:lnSpc>
                <a:spcPct val="95000"/>
              </a:lnSpc>
              <a:spcBef>
                <a:spcPts val="0"/>
              </a:spcBef>
              <a:spcAft>
                <a:spcPts val="0"/>
              </a:spcAft>
              <a:buSzPts val="1303"/>
              <a:buChar char="●"/>
            </a:pPr>
            <a:r>
              <a:rPr lang="fr" sz="1302"/>
              <a:t>La plateforme a trouvé trois formations pour Actuelia.                                                </a:t>
            </a:r>
            <a:endParaRPr sz="1302"/>
          </a:p>
          <a:p>
            <a:pPr indent="-311308" lvl="0" marL="457200" rtl="0" algn="l">
              <a:lnSpc>
                <a:spcPct val="95000"/>
              </a:lnSpc>
              <a:spcBef>
                <a:spcPts val="0"/>
              </a:spcBef>
              <a:spcAft>
                <a:spcPts val="0"/>
              </a:spcAft>
              <a:buSzPts val="1303"/>
              <a:buChar char="●"/>
            </a:pPr>
            <a:r>
              <a:rPr lang="fr" sz="1302"/>
              <a:t>Actuelia a souhaité aider ses propres clients à faire financer 17 dossiers de formation à l’aide d’ATOVA.</a:t>
            </a:r>
            <a:endParaRPr sz="1302"/>
          </a:p>
        </p:txBody>
      </p:sp>
      <p:pic>
        <p:nvPicPr>
          <p:cNvPr id="205" name="Google Shape;205;p20"/>
          <p:cNvPicPr preferRelativeResize="0"/>
          <p:nvPr/>
        </p:nvPicPr>
        <p:blipFill rotWithShape="1">
          <a:blip r:embed="rId3">
            <a:alphaModFix/>
          </a:blip>
          <a:srcRect b="0" l="0" r="0" t="0"/>
          <a:stretch/>
        </p:blipFill>
        <p:spPr>
          <a:xfrm>
            <a:off x="6629400" y="974125"/>
            <a:ext cx="2244198" cy="607800"/>
          </a:xfrm>
          <a:prstGeom prst="rect">
            <a:avLst/>
          </a:prstGeom>
          <a:noFill/>
          <a:ln>
            <a:noFill/>
          </a:ln>
        </p:spPr>
      </p:pic>
      <p:sp>
        <p:nvSpPr>
          <p:cNvPr id="206" name="Google Shape;206;p20"/>
          <p:cNvSpPr txBox="1"/>
          <p:nvPr/>
        </p:nvSpPr>
        <p:spPr>
          <a:xfrm>
            <a:off x="3429000" y="3865500"/>
            <a:ext cx="685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formations mises en ligne</a:t>
            </a:r>
            <a:endParaRPr b="0" i="0" sz="800" u="none" cap="none" strike="noStrike">
              <a:solidFill>
                <a:srgbClr val="000000"/>
              </a:solidFill>
              <a:latin typeface="Roboto"/>
              <a:ea typeface="Roboto"/>
              <a:cs typeface="Roboto"/>
              <a:sym typeface="Roboto"/>
            </a:endParaRPr>
          </a:p>
        </p:txBody>
      </p:sp>
      <p:sp>
        <p:nvSpPr>
          <p:cNvPr id="207" name="Google Shape;207;p20"/>
          <p:cNvSpPr txBox="1"/>
          <p:nvPr/>
        </p:nvSpPr>
        <p:spPr>
          <a:xfrm>
            <a:off x="4800600" y="3942450"/>
            <a:ext cx="762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fr" sz="700" u="none" cap="none" strike="noStrike">
                <a:solidFill>
                  <a:srgbClr val="000000"/>
                </a:solidFill>
                <a:latin typeface="Roboto"/>
                <a:ea typeface="Roboto"/>
                <a:cs typeface="Roboto"/>
                <a:sym typeface="Roboto"/>
              </a:rPr>
              <a:t>dossiers administrés</a:t>
            </a:r>
            <a:endParaRPr b="0" i="0" sz="700" u="none" cap="none" strike="noStrike">
              <a:solidFill>
                <a:srgbClr val="000000"/>
              </a:solidFill>
              <a:latin typeface="Roboto"/>
              <a:ea typeface="Roboto"/>
              <a:cs typeface="Roboto"/>
              <a:sym typeface="Roboto"/>
            </a:endParaRPr>
          </a:p>
        </p:txBody>
      </p:sp>
      <p:sp>
        <p:nvSpPr>
          <p:cNvPr id="208" name="Google Shape;208;p20"/>
          <p:cNvSpPr txBox="1"/>
          <p:nvPr/>
        </p:nvSpPr>
        <p:spPr>
          <a:xfrm>
            <a:off x="3505200" y="3497900"/>
            <a:ext cx="457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fr" sz="1700" u="none" cap="none" strike="noStrike">
                <a:solidFill>
                  <a:srgbClr val="000000"/>
                </a:solidFill>
                <a:latin typeface="Roboto"/>
                <a:ea typeface="Roboto"/>
                <a:cs typeface="Roboto"/>
                <a:sym typeface="Roboto"/>
              </a:rPr>
              <a:t>13</a:t>
            </a:r>
            <a:endParaRPr b="1" i="0" sz="1700" u="none" cap="none" strike="noStrike">
              <a:solidFill>
                <a:srgbClr val="000000"/>
              </a:solidFill>
              <a:latin typeface="Roboto"/>
              <a:ea typeface="Roboto"/>
              <a:cs typeface="Roboto"/>
              <a:sym typeface="Roboto"/>
            </a:endParaRPr>
          </a:p>
        </p:txBody>
      </p:sp>
      <p:sp>
        <p:nvSpPr>
          <p:cNvPr id="209" name="Google Shape;209;p20"/>
          <p:cNvSpPr txBox="1"/>
          <p:nvPr/>
        </p:nvSpPr>
        <p:spPr>
          <a:xfrm>
            <a:off x="4795812" y="3497900"/>
            <a:ext cx="7668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fr" sz="1700" u="none" cap="none" strike="noStrike">
                <a:solidFill>
                  <a:srgbClr val="000000"/>
                </a:solidFill>
                <a:latin typeface="Roboto"/>
                <a:ea typeface="Roboto"/>
                <a:cs typeface="Roboto"/>
                <a:sym typeface="Roboto"/>
              </a:rPr>
              <a:t>20</a:t>
            </a:r>
            <a:endParaRPr b="1" i="0" sz="1700" u="none" cap="none" strike="noStrike">
              <a:solidFill>
                <a:srgbClr val="000000"/>
              </a:solidFill>
              <a:latin typeface="Roboto"/>
              <a:ea typeface="Roboto"/>
              <a:cs typeface="Roboto"/>
              <a:sym typeface="Roboto"/>
            </a:endParaRPr>
          </a:p>
        </p:txBody>
      </p:sp>
      <p:sp>
        <p:nvSpPr>
          <p:cNvPr id="210" name="Google Shape;210;p20"/>
          <p:cNvSpPr txBox="1"/>
          <p:nvPr/>
        </p:nvSpPr>
        <p:spPr>
          <a:xfrm>
            <a:off x="6172200" y="3497900"/>
            <a:ext cx="762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fr" sz="1700" u="none" cap="none" strike="noStrike">
                <a:solidFill>
                  <a:srgbClr val="000000"/>
                </a:solidFill>
                <a:latin typeface="Roboto"/>
                <a:ea typeface="Roboto"/>
                <a:cs typeface="Roboto"/>
                <a:sym typeface="Roboto"/>
              </a:rPr>
              <a:t>40 k€</a:t>
            </a:r>
            <a:endParaRPr b="1" i="0" sz="1700" u="none" cap="none" strike="noStrike">
              <a:solidFill>
                <a:srgbClr val="000000"/>
              </a:solidFill>
              <a:latin typeface="Roboto"/>
              <a:ea typeface="Roboto"/>
              <a:cs typeface="Roboto"/>
              <a:sym typeface="Roboto"/>
            </a:endParaRPr>
          </a:p>
        </p:txBody>
      </p:sp>
      <p:sp>
        <p:nvSpPr>
          <p:cNvPr id="211" name="Google Shape;211;p20"/>
          <p:cNvSpPr txBox="1"/>
          <p:nvPr/>
        </p:nvSpPr>
        <p:spPr>
          <a:xfrm>
            <a:off x="6172200" y="3996300"/>
            <a:ext cx="609600" cy="40007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fr" sz="700" u="none" cap="none" strike="noStrike">
                <a:solidFill>
                  <a:srgbClr val="000000"/>
                </a:solidFill>
                <a:latin typeface="Roboto"/>
                <a:ea typeface="Roboto"/>
                <a:cs typeface="Roboto"/>
                <a:sym typeface="Roboto"/>
              </a:rPr>
              <a:t>de CA généré</a:t>
            </a:r>
            <a:endParaRPr b="0" i="0" sz="700" u="none" cap="none" strike="noStrike">
              <a:solidFill>
                <a:srgbClr val="000000"/>
              </a:solidFill>
              <a:latin typeface="Roboto"/>
              <a:ea typeface="Roboto"/>
              <a:cs typeface="Roboto"/>
              <a:sym typeface="Roboto"/>
            </a:endParaRPr>
          </a:p>
        </p:txBody>
      </p:sp>
      <p:pic>
        <p:nvPicPr>
          <p:cNvPr id="212" name="Google Shape;212;p20"/>
          <p:cNvPicPr preferRelativeResize="0"/>
          <p:nvPr/>
        </p:nvPicPr>
        <p:blipFill rotWithShape="1">
          <a:blip r:embed="rId4">
            <a:alphaModFix/>
          </a:blip>
          <a:srcRect b="0" l="0" r="0" t="0"/>
          <a:stretch/>
        </p:blipFill>
        <p:spPr>
          <a:xfrm>
            <a:off x="3413424" y="2658489"/>
            <a:ext cx="620125" cy="790326"/>
          </a:xfrm>
          <a:prstGeom prst="rect">
            <a:avLst/>
          </a:prstGeom>
          <a:noFill/>
          <a:ln>
            <a:noFill/>
          </a:ln>
        </p:spPr>
      </p:pic>
      <p:pic>
        <p:nvPicPr>
          <p:cNvPr id="213" name="Google Shape;213;p20"/>
          <p:cNvPicPr preferRelativeResize="0"/>
          <p:nvPr/>
        </p:nvPicPr>
        <p:blipFill rotWithShape="1">
          <a:blip r:embed="rId5">
            <a:alphaModFix/>
          </a:blip>
          <a:srcRect b="0" l="0" r="0" t="0"/>
          <a:stretch/>
        </p:blipFill>
        <p:spPr>
          <a:xfrm>
            <a:off x="6172200" y="2667000"/>
            <a:ext cx="756587" cy="790324"/>
          </a:xfrm>
          <a:prstGeom prst="rect">
            <a:avLst/>
          </a:prstGeom>
          <a:noFill/>
          <a:ln>
            <a:noFill/>
          </a:ln>
        </p:spPr>
      </p:pic>
      <p:pic>
        <p:nvPicPr>
          <p:cNvPr id="214" name="Google Shape;214;p20"/>
          <p:cNvPicPr preferRelativeResize="0"/>
          <p:nvPr/>
        </p:nvPicPr>
        <p:blipFill rotWithShape="1">
          <a:blip r:embed="rId6">
            <a:alphaModFix/>
          </a:blip>
          <a:srcRect b="0" l="0" r="0" t="0"/>
          <a:stretch/>
        </p:blipFill>
        <p:spPr>
          <a:xfrm>
            <a:off x="4630199" y="2566475"/>
            <a:ext cx="1078651" cy="1014016"/>
          </a:xfrm>
          <a:prstGeom prst="rect">
            <a:avLst/>
          </a:prstGeom>
          <a:noFill/>
          <a:ln>
            <a:noFill/>
          </a:ln>
        </p:spPr>
      </p:pic>
      <p:pic>
        <p:nvPicPr>
          <p:cNvPr id="215" name="Google Shape;215;p20"/>
          <p:cNvPicPr preferRelativeResize="0"/>
          <p:nvPr/>
        </p:nvPicPr>
        <p:blipFill rotWithShape="1">
          <a:blip r:embed="rId7">
            <a:alphaModFix/>
          </a:blip>
          <a:srcRect b="0" l="0" r="0" t="0"/>
          <a:stretch/>
        </p:blipFill>
        <p:spPr>
          <a:xfrm>
            <a:off x="1898575" y="2723763"/>
            <a:ext cx="918202" cy="699450"/>
          </a:xfrm>
          <a:prstGeom prst="rect">
            <a:avLst/>
          </a:prstGeom>
          <a:noFill/>
          <a:ln>
            <a:noFill/>
          </a:ln>
        </p:spPr>
      </p:pic>
      <p:sp>
        <p:nvSpPr>
          <p:cNvPr id="216" name="Google Shape;216;p20"/>
          <p:cNvSpPr txBox="1"/>
          <p:nvPr/>
        </p:nvSpPr>
        <p:spPr>
          <a:xfrm>
            <a:off x="1898575" y="3824925"/>
            <a:ext cx="6858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0" i="0" lang="fr" sz="800" u="none" cap="none" strike="noStrike">
                <a:solidFill>
                  <a:srgbClr val="000000"/>
                </a:solidFill>
                <a:latin typeface="Roboto"/>
                <a:ea typeface="Roboto"/>
                <a:cs typeface="Roboto"/>
                <a:sym typeface="Roboto"/>
              </a:rPr>
              <a:t>clients trouvés</a:t>
            </a:r>
            <a:endParaRPr b="0" i="0" sz="800" u="none" cap="none" strike="noStrike">
              <a:solidFill>
                <a:srgbClr val="000000"/>
              </a:solidFill>
              <a:latin typeface="Roboto"/>
              <a:ea typeface="Roboto"/>
              <a:cs typeface="Roboto"/>
              <a:sym typeface="Roboto"/>
            </a:endParaRPr>
          </a:p>
        </p:txBody>
      </p:sp>
      <p:sp>
        <p:nvSpPr>
          <p:cNvPr id="217" name="Google Shape;217;p20"/>
          <p:cNvSpPr txBox="1"/>
          <p:nvPr/>
        </p:nvSpPr>
        <p:spPr>
          <a:xfrm>
            <a:off x="1974775" y="3457325"/>
            <a:ext cx="4572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fr" sz="1700" u="none" cap="none" strike="noStrike">
                <a:solidFill>
                  <a:srgbClr val="000000"/>
                </a:solidFill>
                <a:latin typeface="Roboto"/>
                <a:ea typeface="Roboto"/>
                <a:cs typeface="Roboto"/>
                <a:sym typeface="Roboto"/>
              </a:rPr>
              <a:t>3</a:t>
            </a:r>
            <a:endParaRPr b="1" i="0" sz="1700" u="none" cap="none" strike="noStrik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fr"/>
              <a:t>Qui peuvent être nos partenaires ?</a:t>
            </a:r>
            <a:endParaRPr/>
          </a:p>
        </p:txBody>
      </p:sp>
      <p:sp>
        <p:nvSpPr>
          <p:cNvPr id="223" name="Google Shape;223;p21"/>
          <p:cNvSpPr txBox="1"/>
          <p:nvPr>
            <p:ph idx="1" type="body"/>
          </p:nvPr>
        </p:nvSpPr>
        <p:spPr>
          <a:xfrm>
            <a:off x="311700" y="1017800"/>
            <a:ext cx="8520600" cy="333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fr" sz="1400"/>
              <a:t>Notre partenariat est destiné aux entreprises qui ont de l’expertise à diffuser, et qui peuvent se permettre de renforcer leur CA et leur notoriété, telles que : </a:t>
            </a:r>
            <a:endParaRPr sz="1400"/>
          </a:p>
          <a:p>
            <a:pPr indent="0" lvl="0" marL="0" rtl="0" algn="l">
              <a:lnSpc>
                <a:spcPct val="115000"/>
              </a:lnSpc>
              <a:spcBef>
                <a:spcPts val="1200"/>
              </a:spcBef>
              <a:spcAft>
                <a:spcPts val="0"/>
              </a:spcAft>
              <a:buSzPts val="1800"/>
              <a:buNone/>
            </a:pPr>
            <a:r>
              <a:rPr lang="fr" sz="1400"/>
              <a:t>les sociétés de consulting et d’organisation, les cabinets de conseil en gouvernance, les cabinets d’audit, d’actuariat et de fiscalité, les banques d’affaires, etc.</a:t>
            </a:r>
            <a:endParaRPr sz="1400"/>
          </a:p>
          <a:p>
            <a:pPr indent="0" lvl="0" marL="0" rtl="0" algn="l">
              <a:lnSpc>
                <a:spcPct val="115000"/>
              </a:lnSpc>
              <a:spcBef>
                <a:spcPts val="1200"/>
              </a:spcBef>
              <a:spcAft>
                <a:spcPts val="0"/>
              </a:spcAft>
              <a:buSzPts val="1800"/>
              <a:buNone/>
            </a:pPr>
            <a:r>
              <a:t/>
            </a:r>
            <a:endParaRPr sz="1300"/>
          </a:p>
          <a:p>
            <a:pPr indent="0" lvl="0" marL="0" rtl="0" algn="l">
              <a:lnSpc>
                <a:spcPct val="115000"/>
              </a:lnSpc>
              <a:spcBef>
                <a:spcPts val="1200"/>
              </a:spcBef>
              <a:spcAft>
                <a:spcPts val="1200"/>
              </a:spcAft>
              <a:buSzPts val="1800"/>
              <a:buNone/>
            </a:pPr>
            <a:r>
              <a:t/>
            </a:r>
            <a:endParaRPr sz="1300"/>
          </a:p>
        </p:txBody>
      </p:sp>
      <p:pic>
        <p:nvPicPr>
          <p:cNvPr id="224" name="Google Shape;224;p21"/>
          <p:cNvPicPr preferRelativeResize="0"/>
          <p:nvPr/>
        </p:nvPicPr>
        <p:blipFill rotWithShape="1">
          <a:blip r:embed="rId3">
            <a:alphaModFix/>
          </a:blip>
          <a:srcRect b="0" l="0" r="0" t="0"/>
          <a:stretch/>
        </p:blipFill>
        <p:spPr>
          <a:xfrm>
            <a:off x="3810000" y="2445525"/>
            <a:ext cx="1783324" cy="1745475"/>
          </a:xfrm>
          <a:prstGeom prst="rect">
            <a:avLst/>
          </a:prstGeom>
          <a:noFill/>
          <a:ln>
            <a:noFill/>
          </a:ln>
        </p:spPr>
      </p:pic>
      <p:pic>
        <p:nvPicPr>
          <p:cNvPr id="225" name="Google Shape;225;p21"/>
          <p:cNvPicPr preferRelativeResize="0"/>
          <p:nvPr/>
        </p:nvPicPr>
        <p:blipFill rotWithShape="1">
          <a:blip r:embed="rId3">
            <a:alphaModFix/>
          </a:blip>
          <a:srcRect b="0" l="0" r="0" t="0"/>
          <a:stretch/>
        </p:blipFill>
        <p:spPr>
          <a:xfrm>
            <a:off x="5715000" y="2057400"/>
            <a:ext cx="1783324" cy="1745475"/>
          </a:xfrm>
          <a:prstGeom prst="rect">
            <a:avLst/>
          </a:prstGeom>
          <a:noFill/>
          <a:ln>
            <a:noFill/>
          </a:ln>
        </p:spPr>
      </p:pic>
      <p:pic>
        <p:nvPicPr>
          <p:cNvPr id="226" name="Google Shape;226;p21"/>
          <p:cNvPicPr preferRelativeResize="0"/>
          <p:nvPr/>
        </p:nvPicPr>
        <p:blipFill rotWithShape="1">
          <a:blip r:embed="rId3">
            <a:alphaModFix/>
          </a:blip>
          <a:srcRect b="0" l="0" r="0" t="0"/>
          <a:stretch/>
        </p:blipFill>
        <p:spPr>
          <a:xfrm>
            <a:off x="1981200" y="2369325"/>
            <a:ext cx="1447800" cy="1440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