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 Target="slides/slide1.xml"/><Relationship Id="rId19" Type="http://schemas.openxmlformats.org/officeDocument/2006/relationships/font" Target="fonts/Roboto-boldItalic.fntdata"/><Relationship Id="rId6" Type="http://schemas.openxmlformats.org/officeDocument/2006/relationships/slide" Target="slides/slide2.xml"/><Relationship Id="rId18"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B97F0"/>
        </a:solidFill>
      </p:bgPr>
    </p:bg>
    <p:spTree>
      <p:nvGrpSpPr>
        <p:cNvPr id="11" name="Shape 11"/>
        <p:cNvGrpSpPr/>
        <p:nvPr/>
      </p:nvGrpSpPr>
      <p:grpSpPr>
        <a:xfrm>
          <a:off x="0" y="0"/>
          <a:ext cx="0" cy="0"/>
          <a:chOff x="0" y="0"/>
          <a:chExt cx="0" cy="0"/>
        </a:xfrm>
      </p:grpSpPr>
      <p:grpSp>
        <p:nvGrpSpPr>
          <p:cNvPr id="12" name="Google Shape;12;p2"/>
          <p:cNvGrpSpPr/>
          <p:nvPr/>
        </p:nvGrpSpPr>
        <p:grpSpPr>
          <a:xfrm>
            <a:off x="6098378" y="5"/>
            <a:ext cx="3045625" cy="2030570"/>
            <a:chOff x="6098378" y="5"/>
            <a:chExt cx="3045625" cy="2030570"/>
          </a:xfrm>
        </p:grpSpPr>
        <p:sp>
          <p:nvSpPr>
            <p:cNvPr id="13" name="Google Shape;13;p2"/>
            <p:cNvSpPr/>
            <p:nvPr/>
          </p:nvSpPr>
          <p:spPr>
            <a:xfrm>
              <a:off x="8128803" y="16"/>
              <a:ext cx="1015200" cy="1015200"/>
            </a:xfrm>
            <a:prstGeom prst="rect">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14" name="Google Shape;14;p2"/>
            <p:cNvSpPr/>
            <p:nvPr/>
          </p:nvSpPr>
          <p:spPr>
            <a:xfrm flipH="1">
              <a:off x="7113463" y="5"/>
              <a:ext cx="1015200" cy="1015200"/>
            </a:xfrm>
            <a:prstGeom prst="rtTriangle">
              <a:avLst/>
            </a:prstGeom>
            <a:solidFill>
              <a:srgbClr val="2A93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15" name="Google Shape;15;p2"/>
            <p:cNvSpPr/>
            <p:nvPr/>
          </p:nvSpPr>
          <p:spPr>
            <a:xfrm flipH="1" rot="10800000">
              <a:off x="7113588" y="107"/>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16" name="Google Shape;16;p2"/>
            <p:cNvSpPr/>
            <p:nvPr/>
          </p:nvSpPr>
          <p:spPr>
            <a:xfrm rot="10800000">
              <a:off x="6098378" y="97"/>
              <a:ext cx="1015200" cy="1015200"/>
            </a:xfrm>
            <a:prstGeom prst="rtTriangle">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17" name="Google Shape;17;p2"/>
            <p:cNvSpPr/>
            <p:nvPr/>
          </p:nvSpPr>
          <p:spPr>
            <a:xfrm rot="10800000">
              <a:off x="8128789" y="1015375"/>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grpSp>
      <p:sp>
        <p:nvSpPr>
          <p:cNvPr id="18" name="Google Shape;18;p2"/>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19" name="Google Shape;19;p2"/>
          <p:cNvSpPr txBox="1"/>
          <p:nvPr>
            <p:ph idx="1" type="subTitle"/>
          </p:nvPr>
        </p:nvSpPr>
        <p:spPr>
          <a:xfrm>
            <a:off x="598088" y="2715913"/>
            <a:ext cx="8222100" cy="4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20" name="Google Shape;20;p2"/>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0B97F0"/>
        </a:solidFill>
      </p:bgPr>
    </p:bg>
    <p:spTree>
      <p:nvGrpSpPr>
        <p:cNvPr id="72" name="Shape 72"/>
        <p:cNvGrpSpPr/>
        <p:nvPr/>
      </p:nvGrpSpPr>
      <p:grpSpPr>
        <a:xfrm>
          <a:off x="0" y="0"/>
          <a:ext cx="0" cy="0"/>
          <a:chOff x="0" y="0"/>
          <a:chExt cx="0" cy="0"/>
        </a:xfrm>
      </p:grpSpPr>
      <p:sp>
        <p:nvSpPr>
          <p:cNvPr id="73" name="Google Shape;73;p11"/>
          <p:cNvSpPr txBox="1"/>
          <p:nvPr>
            <p:ph hasCustomPrompt="1" type="title"/>
          </p:nvPr>
        </p:nvSpPr>
        <p:spPr>
          <a:xfrm>
            <a:off x="311700" y="1256050"/>
            <a:ext cx="8520600" cy="2030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4" name="Google Shape;74;p11"/>
          <p:cNvSpPr txBox="1"/>
          <p:nvPr>
            <p:ph idx="1" type="body"/>
          </p:nvPr>
        </p:nvSpPr>
        <p:spPr>
          <a:xfrm>
            <a:off x="311700" y="3369225"/>
            <a:ext cx="8520600" cy="12819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0"/>
              </a:spcBef>
              <a:spcAft>
                <a:spcPts val="0"/>
              </a:spcAft>
              <a:buClr>
                <a:schemeClr val="lt1"/>
              </a:buClr>
              <a:buSzPts val="1400"/>
              <a:buChar char="○"/>
              <a:defRPr>
                <a:solidFill>
                  <a:schemeClr val="lt1"/>
                </a:solidFill>
              </a:defRPr>
            </a:lvl2pPr>
            <a:lvl3pPr indent="-317500" lvl="2" marL="1371600" algn="ctr">
              <a:lnSpc>
                <a:spcPct val="115000"/>
              </a:lnSpc>
              <a:spcBef>
                <a:spcPts val="0"/>
              </a:spcBef>
              <a:spcAft>
                <a:spcPts val="0"/>
              </a:spcAft>
              <a:buClr>
                <a:schemeClr val="lt1"/>
              </a:buClr>
              <a:buSzPts val="1400"/>
              <a:buChar char="■"/>
              <a:defRPr>
                <a:solidFill>
                  <a:schemeClr val="lt1"/>
                </a:solidFill>
              </a:defRPr>
            </a:lvl3pPr>
            <a:lvl4pPr indent="-317500" lvl="3" marL="1828800" algn="ctr">
              <a:lnSpc>
                <a:spcPct val="115000"/>
              </a:lnSpc>
              <a:spcBef>
                <a:spcPts val="0"/>
              </a:spcBef>
              <a:spcAft>
                <a:spcPts val="0"/>
              </a:spcAft>
              <a:buClr>
                <a:schemeClr val="lt1"/>
              </a:buClr>
              <a:buSzPts val="1400"/>
              <a:buChar char="●"/>
              <a:defRPr>
                <a:solidFill>
                  <a:schemeClr val="lt1"/>
                </a:solidFill>
              </a:defRPr>
            </a:lvl4pPr>
            <a:lvl5pPr indent="-317500" lvl="4" marL="2286000" algn="ctr">
              <a:lnSpc>
                <a:spcPct val="115000"/>
              </a:lnSpc>
              <a:spcBef>
                <a:spcPts val="0"/>
              </a:spcBef>
              <a:spcAft>
                <a:spcPts val="0"/>
              </a:spcAft>
              <a:buClr>
                <a:schemeClr val="lt1"/>
              </a:buClr>
              <a:buSzPts val="1400"/>
              <a:buChar char="○"/>
              <a:defRPr>
                <a:solidFill>
                  <a:schemeClr val="lt1"/>
                </a:solidFill>
              </a:defRPr>
            </a:lvl5pPr>
            <a:lvl6pPr indent="-317500" lvl="5" marL="2743200" algn="ctr">
              <a:lnSpc>
                <a:spcPct val="115000"/>
              </a:lnSpc>
              <a:spcBef>
                <a:spcPts val="0"/>
              </a:spcBef>
              <a:spcAft>
                <a:spcPts val="0"/>
              </a:spcAft>
              <a:buClr>
                <a:schemeClr val="lt1"/>
              </a:buClr>
              <a:buSzPts val="1400"/>
              <a:buChar char="■"/>
              <a:defRPr>
                <a:solidFill>
                  <a:schemeClr val="lt1"/>
                </a:solidFill>
              </a:defRPr>
            </a:lvl6pPr>
            <a:lvl7pPr indent="-317500" lvl="6" marL="3200400" algn="ctr">
              <a:lnSpc>
                <a:spcPct val="115000"/>
              </a:lnSpc>
              <a:spcBef>
                <a:spcPts val="0"/>
              </a:spcBef>
              <a:spcAft>
                <a:spcPts val="0"/>
              </a:spcAft>
              <a:buClr>
                <a:schemeClr val="lt1"/>
              </a:buClr>
              <a:buSzPts val="1400"/>
              <a:buChar char="●"/>
              <a:defRPr>
                <a:solidFill>
                  <a:schemeClr val="lt1"/>
                </a:solidFill>
              </a:defRPr>
            </a:lvl7pPr>
            <a:lvl8pPr indent="-317500" lvl="7" marL="3657600" algn="ctr">
              <a:lnSpc>
                <a:spcPct val="115000"/>
              </a:lnSpc>
              <a:spcBef>
                <a:spcPts val="0"/>
              </a:spcBef>
              <a:spcAft>
                <a:spcPts val="0"/>
              </a:spcAft>
              <a:buClr>
                <a:schemeClr val="lt1"/>
              </a:buClr>
              <a:buSzPts val="1400"/>
              <a:buChar char="○"/>
              <a:defRPr>
                <a:solidFill>
                  <a:schemeClr val="lt1"/>
                </a:solidFill>
              </a:defRPr>
            </a:lvl8pPr>
            <a:lvl9pPr indent="-317500" lvl="8" marL="4114800" algn="ctr">
              <a:lnSpc>
                <a:spcPct val="115000"/>
              </a:lnSpc>
              <a:spcBef>
                <a:spcPts val="0"/>
              </a:spcBef>
              <a:spcAft>
                <a:spcPts val="0"/>
              </a:spcAft>
              <a:buClr>
                <a:schemeClr val="lt1"/>
              </a:buClr>
              <a:buSzPts val="1400"/>
              <a:buChar char="■"/>
              <a:defRPr>
                <a:solidFill>
                  <a:schemeClr val="lt1"/>
                </a:solidFill>
              </a:defRPr>
            </a:lvl9pPr>
          </a:lstStyle>
          <a:p/>
        </p:txBody>
      </p:sp>
      <p:sp>
        <p:nvSpPr>
          <p:cNvPr id="75" name="Google Shape;75;p1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grpSp>
        <p:nvGrpSpPr>
          <p:cNvPr id="76" name="Google Shape;76;p11"/>
          <p:cNvGrpSpPr/>
          <p:nvPr/>
        </p:nvGrpSpPr>
        <p:grpSpPr>
          <a:xfrm>
            <a:off x="6098378" y="5"/>
            <a:ext cx="3045625" cy="2030570"/>
            <a:chOff x="6098378" y="5"/>
            <a:chExt cx="3045625" cy="2030570"/>
          </a:xfrm>
        </p:grpSpPr>
        <p:sp>
          <p:nvSpPr>
            <p:cNvPr id="77" name="Google Shape;77;p11"/>
            <p:cNvSpPr/>
            <p:nvPr/>
          </p:nvSpPr>
          <p:spPr>
            <a:xfrm>
              <a:off x="8128803" y="16"/>
              <a:ext cx="1015200" cy="1015200"/>
            </a:xfrm>
            <a:prstGeom prst="rect">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78" name="Google Shape;78;p11"/>
            <p:cNvSpPr/>
            <p:nvPr/>
          </p:nvSpPr>
          <p:spPr>
            <a:xfrm flipH="1">
              <a:off x="7113463" y="5"/>
              <a:ext cx="1015200" cy="1015200"/>
            </a:xfrm>
            <a:prstGeom prst="rtTriangle">
              <a:avLst/>
            </a:prstGeom>
            <a:solidFill>
              <a:srgbClr val="2A93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79" name="Google Shape;79;p11"/>
            <p:cNvSpPr/>
            <p:nvPr/>
          </p:nvSpPr>
          <p:spPr>
            <a:xfrm flipH="1" rot="10800000">
              <a:off x="7113588" y="107"/>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80" name="Google Shape;80;p11"/>
            <p:cNvSpPr/>
            <p:nvPr/>
          </p:nvSpPr>
          <p:spPr>
            <a:xfrm rot="10800000">
              <a:off x="6098378" y="97"/>
              <a:ext cx="1015200" cy="1015200"/>
            </a:xfrm>
            <a:prstGeom prst="rtTriangle">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81" name="Google Shape;81;p11"/>
            <p:cNvSpPr/>
            <p:nvPr/>
          </p:nvSpPr>
          <p:spPr>
            <a:xfrm rot="10800000">
              <a:off x="8128789" y="1015375"/>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12"/>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grpSp>
        <p:nvGrpSpPr>
          <p:cNvPr id="22" name="Google Shape;22;p3"/>
          <p:cNvGrpSpPr/>
          <p:nvPr/>
        </p:nvGrpSpPr>
        <p:grpSpPr>
          <a:xfrm>
            <a:off x="0" y="3903669"/>
            <a:ext cx="9144000" cy="1239925"/>
            <a:chOff x="0" y="3903669"/>
            <a:chExt cx="9144000" cy="1239925"/>
          </a:xfrm>
        </p:grpSpPr>
        <p:sp>
          <p:nvSpPr>
            <p:cNvPr id="23" name="Google Shape;23;p3"/>
            <p:cNvSpPr/>
            <p:nvPr/>
          </p:nvSpPr>
          <p:spPr>
            <a:xfrm>
              <a:off x="8154895" y="3903669"/>
              <a:ext cx="989100" cy="987900"/>
            </a:xfrm>
            <a:prstGeom prst="rtTriangle">
              <a:avLst/>
            </a:prstGeom>
            <a:solidFill>
              <a:srgbClr val="2A93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flipH="1">
              <a:off x="6181163" y="3903669"/>
              <a:ext cx="989100" cy="987900"/>
            </a:xfrm>
            <a:prstGeom prst="rtTriangle">
              <a:avLst/>
            </a:prstGeom>
            <a:solidFill>
              <a:srgbClr val="0B97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7170274" y="3903669"/>
              <a:ext cx="989100" cy="987900"/>
            </a:xfrm>
            <a:prstGeom prst="rect">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
            <p:cNvSpPr/>
            <p:nvPr/>
          </p:nvSpPr>
          <p:spPr>
            <a:xfrm rot="10800000">
              <a:off x="8154757" y="3903682"/>
              <a:ext cx="989100" cy="987900"/>
            </a:xfrm>
            <a:prstGeom prst="rtTriangle">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
            <p:cNvSpPr/>
            <p:nvPr/>
          </p:nvSpPr>
          <p:spPr>
            <a:xfrm>
              <a:off x="0" y="4891594"/>
              <a:ext cx="9144000" cy="252000"/>
            </a:xfrm>
            <a:prstGeom prst="rect">
              <a:avLst/>
            </a:prstGeom>
            <a:solidFill>
              <a:srgbClr val="0B97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 name="Google Shape;28;p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 name="Google Shape;30;p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
        <p:nvSpPr>
          <p:cNvPr id="31" name="Google Shape;31;p3"/>
          <p:cNvSpPr txBox="1"/>
          <p:nvPr/>
        </p:nvSpPr>
        <p:spPr>
          <a:xfrm>
            <a:off x="333375" y="4895850"/>
            <a:ext cx="5486400" cy="29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lang="fr" sz="700">
                <a:latin typeface="Roboto"/>
                <a:ea typeface="Roboto"/>
                <a:cs typeface="Roboto"/>
                <a:sym typeface="Roboto"/>
              </a:rPr>
              <a:t>Publication date: May 20, 2023 - Document version 1.1</a:t>
            </a:r>
            <a:endParaRPr b="0" i="0" sz="700" u="none" cap="none" strike="noStrike">
              <a:solidFill>
                <a:srgbClr val="000000"/>
              </a:solidFill>
              <a:latin typeface="Roboto"/>
              <a:ea typeface="Roboto"/>
              <a:cs typeface="Roboto"/>
              <a:sym typeface="Roboto"/>
            </a:endParaRPr>
          </a:p>
        </p:txBody>
      </p:sp>
    </p:spTree>
  </p:cSld>
  <p:clrMapOvr>
    <a:masterClrMapping/>
  </p:clrMapOvr>
  <p:extLst>
    <p:ext uri="{DCECCB84-F9BA-43D5-87BE-67443E8EF086}">
      <p15:sldGuideLst>
        <p15:guide id="1" pos="258">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B97F0"/>
        </a:solidFill>
      </p:bgPr>
    </p:bg>
    <p:spTree>
      <p:nvGrpSpPr>
        <p:cNvPr id="32" name="Shape 32"/>
        <p:cNvGrpSpPr/>
        <p:nvPr/>
      </p:nvGrpSpPr>
      <p:grpSpPr>
        <a:xfrm>
          <a:off x="0" y="0"/>
          <a:ext cx="0" cy="0"/>
          <a:chOff x="0" y="0"/>
          <a:chExt cx="0" cy="0"/>
        </a:xfrm>
      </p:grpSpPr>
      <p:sp>
        <p:nvSpPr>
          <p:cNvPr id="33" name="Google Shape;33;p4"/>
          <p:cNvSpPr txBox="1"/>
          <p:nvPr>
            <p:ph type="title"/>
          </p:nvPr>
        </p:nvSpPr>
        <p:spPr>
          <a:xfrm>
            <a:off x="598100" y="2152347"/>
            <a:ext cx="8222100" cy="838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34" name="Google Shape;34;p4"/>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grpSp>
        <p:nvGrpSpPr>
          <p:cNvPr id="35" name="Google Shape;35;p4"/>
          <p:cNvGrpSpPr/>
          <p:nvPr/>
        </p:nvGrpSpPr>
        <p:grpSpPr>
          <a:xfrm>
            <a:off x="6098378" y="5"/>
            <a:ext cx="3045625" cy="2030570"/>
            <a:chOff x="6098378" y="5"/>
            <a:chExt cx="3045625" cy="2030570"/>
          </a:xfrm>
        </p:grpSpPr>
        <p:sp>
          <p:nvSpPr>
            <p:cNvPr id="36" name="Google Shape;36;p4"/>
            <p:cNvSpPr/>
            <p:nvPr/>
          </p:nvSpPr>
          <p:spPr>
            <a:xfrm>
              <a:off x="8128803" y="16"/>
              <a:ext cx="1015200" cy="1015200"/>
            </a:xfrm>
            <a:prstGeom prst="rect">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37" name="Google Shape;37;p4"/>
            <p:cNvSpPr/>
            <p:nvPr/>
          </p:nvSpPr>
          <p:spPr>
            <a:xfrm flipH="1">
              <a:off x="7113463" y="5"/>
              <a:ext cx="1015200" cy="1015200"/>
            </a:xfrm>
            <a:prstGeom prst="rtTriangle">
              <a:avLst/>
            </a:prstGeom>
            <a:solidFill>
              <a:srgbClr val="2A93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38" name="Google Shape;38;p4"/>
            <p:cNvSpPr/>
            <p:nvPr/>
          </p:nvSpPr>
          <p:spPr>
            <a:xfrm flipH="1" rot="10800000">
              <a:off x="7113588" y="107"/>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39" name="Google Shape;39;p4"/>
            <p:cNvSpPr/>
            <p:nvPr/>
          </p:nvSpPr>
          <p:spPr>
            <a:xfrm rot="10800000">
              <a:off x="6098378" y="97"/>
              <a:ext cx="1015200" cy="1015200"/>
            </a:xfrm>
            <a:prstGeom prst="rtTriangle">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40" name="Google Shape;40;p4"/>
            <p:cNvSpPr/>
            <p:nvPr/>
          </p:nvSpPr>
          <p:spPr>
            <a:xfrm rot="10800000">
              <a:off x="8128789" y="1015375"/>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3" name="Google Shape;43;p5"/>
          <p:cNvSpPr txBox="1"/>
          <p:nvPr>
            <p:ph idx="1" type="body"/>
          </p:nvPr>
        </p:nvSpPr>
        <p:spPr>
          <a:xfrm>
            <a:off x="3117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4" name="Google Shape;44;p5"/>
          <p:cNvSpPr txBox="1"/>
          <p:nvPr>
            <p:ph idx="2" type="body"/>
          </p:nvPr>
        </p:nvSpPr>
        <p:spPr>
          <a:xfrm>
            <a:off x="48324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5" name="Google Shape;45;p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8" name="Google Shape;48;p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 name="Shape 49"/>
        <p:cNvGrpSpPr/>
        <p:nvPr/>
      </p:nvGrpSpPr>
      <p:grpSpPr>
        <a:xfrm>
          <a:off x="0" y="0"/>
          <a:ext cx="0" cy="0"/>
          <a:chOff x="0" y="0"/>
          <a:chExt cx="0" cy="0"/>
        </a:xfrm>
      </p:grpSpPr>
      <p:sp>
        <p:nvSpPr>
          <p:cNvPr id="50" name="Google Shape;50;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1" name="Google Shape;51;p7"/>
          <p:cNvSpPr txBox="1"/>
          <p:nvPr>
            <p:ph idx="1" type="body"/>
          </p:nvPr>
        </p:nvSpPr>
        <p:spPr>
          <a:xfrm>
            <a:off x="311700" y="1465804"/>
            <a:ext cx="2808000" cy="3103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2" name="Google Shape;52;p7"/>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B97F0"/>
        </a:solidFill>
      </p:bgPr>
    </p:bg>
    <p:spTree>
      <p:nvGrpSpPr>
        <p:cNvPr id="53" name="Shape 53"/>
        <p:cNvGrpSpPr/>
        <p:nvPr/>
      </p:nvGrpSpPr>
      <p:grpSpPr>
        <a:xfrm>
          <a:off x="0" y="0"/>
          <a:ext cx="0" cy="0"/>
          <a:chOff x="0" y="0"/>
          <a:chExt cx="0" cy="0"/>
        </a:xfrm>
      </p:grpSpPr>
      <p:sp>
        <p:nvSpPr>
          <p:cNvPr id="54" name="Google Shape;54;p8"/>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5" name="Google Shape;55;p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grpSp>
        <p:nvGrpSpPr>
          <p:cNvPr id="56" name="Google Shape;56;p8"/>
          <p:cNvGrpSpPr/>
          <p:nvPr/>
        </p:nvGrpSpPr>
        <p:grpSpPr>
          <a:xfrm>
            <a:off x="6098378" y="5"/>
            <a:ext cx="3045625" cy="2030570"/>
            <a:chOff x="6098378" y="5"/>
            <a:chExt cx="3045625" cy="2030570"/>
          </a:xfrm>
        </p:grpSpPr>
        <p:sp>
          <p:nvSpPr>
            <p:cNvPr id="57" name="Google Shape;57;p8"/>
            <p:cNvSpPr/>
            <p:nvPr/>
          </p:nvSpPr>
          <p:spPr>
            <a:xfrm>
              <a:off x="8128803" y="16"/>
              <a:ext cx="1015200" cy="1015200"/>
            </a:xfrm>
            <a:prstGeom prst="rect">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58" name="Google Shape;58;p8"/>
            <p:cNvSpPr/>
            <p:nvPr/>
          </p:nvSpPr>
          <p:spPr>
            <a:xfrm flipH="1">
              <a:off x="7113463" y="5"/>
              <a:ext cx="1015200" cy="1015200"/>
            </a:xfrm>
            <a:prstGeom prst="rtTriangle">
              <a:avLst/>
            </a:prstGeom>
            <a:solidFill>
              <a:srgbClr val="2A93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59" name="Google Shape;59;p8"/>
            <p:cNvSpPr/>
            <p:nvPr/>
          </p:nvSpPr>
          <p:spPr>
            <a:xfrm flipH="1" rot="10800000">
              <a:off x="7113588" y="107"/>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60" name="Google Shape;60;p8"/>
            <p:cNvSpPr/>
            <p:nvPr/>
          </p:nvSpPr>
          <p:spPr>
            <a:xfrm rot="10800000">
              <a:off x="6098378" y="97"/>
              <a:ext cx="1015200" cy="1015200"/>
            </a:xfrm>
            <a:prstGeom prst="rtTriangle">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61" name="Google Shape;61;p8"/>
            <p:cNvSpPr/>
            <p:nvPr/>
          </p:nvSpPr>
          <p:spPr>
            <a:xfrm rot="10800000">
              <a:off x="8128789" y="1015375"/>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9"/>
          <p:cNvSpPr/>
          <p:nvPr/>
        </p:nvSpPr>
        <p:spPr>
          <a:xfrm>
            <a:off x="4572000" y="-175"/>
            <a:ext cx="4572000" cy="5143500"/>
          </a:xfrm>
          <a:prstGeom prst="rect">
            <a:avLst/>
          </a:prstGeom>
          <a:solidFill>
            <a:srgbClr val="0B97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4" name="Google Shape;64;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5" name="Google Shape;65;p9"/>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6" name="Google Shape;66;p9"/>
          <p:cNvSpPr txBox="1"/>
          <p:nvPr>
            <p:ph idx="1" type="subTitle"/>
          </p:nvPr>
        </p:nvSpPr>
        <p:spPr>
          <a:xfrm>
            <a:off x="265500" y="2769001"/>
            <a:ext cx="4045200" cy="12693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7" name="Google Shape;67;p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68" name="Google Shape;68;p9"/>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10"/>
          <p:cNvSpPr txBox="1"/>
          <p:nvPr>
            <p:ph idx="1" type="body"/>
          </p:nvPr>
        </p:nvSpPr>
        <p:spPr>
          <a:xfrm>
            <a:off x="333125" y="37399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71" name="Google Shape;71;p1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135589"/>
              </a:buClr>
              <a:buSzPts val="3000"/>
              <a:buFont typeface="Roboto"/>
              <a:buNone/>
              <a:defRPr b="0" i="0" sz="3000" u="none" cap="none" strike="noStrike">
                <a:solidFill>
                  <a:srgbClr val="135589"/>
                </a:solidFill>
                <a:latin typeface="Roboto"/>
                <a:ea typeface="Roboto"/>
                <a:cs typeface="Roboto"/>
                <a:sym typeface="Roboto"/>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1pPr>
            <a:lvl2pPr indent="-317500" lvl="1" marL="914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2pPr>
            <a:lvl3pPr indent="-317500" lvl="2" marL="1371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3pPr>
            <a:lvl4pPr indent="-317500" lvl="3" marL="1828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4pPr>
            <a:lvl5pPr indent="-317500" lvl="4" marL="22860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5pPr>
            <a:lvl6pPr indent="-317500" lvl="5" marL="27432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6pPr>
            <a:lvl7pPr indent="-317500" lvl="6" marL="3200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
        <p:nvSpPr>
          <p:cNvPr id="9" name="Google Shape;9;p1"/>
          <p:cNvSpPr/>
          <p:nvPr/>
        </p:nvSpPr>
        <p:spPr>
          <a:xfrm>
            <a:off x="114575" y="4218925"/>
            <a:ext cx="1798800" cy="718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 name="Google Shape;10;p1"/>
          <p:cNvPicPr preferRelativeResize="0"/>
          <p:nvPr/>
        </p:nvPicPr>
        <p:blipFill rotWithShape="1">
          <a:blip r:embed="rId1">
            <a:alphaModFix/>
          </a:blip>
          <a:srcRect b="0" l="0" r="0" t="0"/>
          <a:stretch/>
        </p:blipFill>
        <p:spPr>
          <a:xfrm>
            <a:off x="286162" y="4307550"/>
            <a:ext cx="1608023" cy="5409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5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jetrouvemaformation.com/formation_Finance-Gestion-Compta-Droit-des-affaires/formation_Mise-en-place-du-dispositif-de-cartographie-des-risques-et-du-Plan-de-Continuite.html" TargetMode="External"/><Relationship Id="rId4" Type="http://schemas.openxmlformats.org/officeDocument/2006/relationships/hyperlink" Target="https://forms.gle/syXMhnzRQKAYm4UX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Partnership Proposal between ATOVA CONSEIL and [Target Company Name]</a:t>
            </a:r>
            <a:endParaRPr/>
          </a:p>
        </p:txBody>
      </p:sp>
      <p:sp>
        <p:nvSpPr>
          <p:cNvPr id="89" name="Google Shape;89;p13"/>
          <p:cNvSpPr txBox="1"/>
          <p:nvPr>
            <p:ph idx="1" type="subTitle"/>
          </p:nvPr>
        </p:nvSpPr>
        <p:spPr>
          <a:xfrm>
            <a:off x="598100" y="2715936"/>
            <a:ext cx="8222100" cy="83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23"/>
              <a:buNone/>
            </a:pPr>
            <a:r>
              <a:rPr lang="fr" sz="1795"/>
              <a:t>Enable you to offer your expertise within training programs and thus increase your revenue.</a:t>
            </a:r>
            <a:endParaRPr sz="1795"/>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fr" sz="2500"/>
              <a:t>Conclusion</a:t>
            </a:r>
            <a:endParaRPr sz="2500"/>
          </a:p>
        </p:txBody>
      </p:sp>
      <p:sp>
        <p:nvSpPr>
          <p:cNvPr id="233" name="Google Shape;233;p22"/>
          <p:cNvSpPr txBox="1"/>
          <p:nvPr/>
        </p:nvSpPr>
        <p:spPr>
          <a:xfrm>
            <a:off x="409575" y="887700"/>
            <a:ext cx="8520600" cy="3300000"/>
          </a:xfrm>
          <a:prstGeom prst="rect">
            <a:avLst/>
          </a:prstGeom>
          <a:noFill/>
          <a:ln>
            <a:noFill/>
          </a:ln>
        </p:spPr>
        <p:txBody>
          <a:bodyPr anchorCtr="0" anchor="t" bIns="91425" lIns="91425" spcFirstLastPara="1" rIns="91425" wrap="square" tIns="91425">
            <a:spAutoFit/>
          </a:bodyPr>
          <a:lstStyle/>
          <a:p>
            <a:pPr indent="0" lvl="0" marL="0" marR="0" rtl="0" algn="just">
              <a:lnSpc>
                <a:spcPct val="105000"/>
              </a:lnSpc>
              <a:spcBef>
                <a:spcPts val="1200"/>
              </a:spcBef>
              <a:spcAft>
                <a:spcPts val="0"/>
              </a:spcAft>
              <a:buClr>
                <a:srgbClr val="000000"/>
              </a:buClr>
              <a:buSzPts val="1430"/>
              <a:buFont typeface="Arial"/>
              <a:buNone/>
            </a:pPr>
            <a:r>
              <a:rPr lang="fr" sz="1430">
                <a:solidFill>
                  <a:schemeClr val="dk2"/>
                </a:solidFill>
                <a:latin typeface="Roboto"/>
                <a:ea typeface="Roboto"/>
                <a:cs typeface="Roboto"/>
                <a:sym typeface="Roboto"/>
              </a:rPr>
              <a:t>By partnering with us, you give yourself the opportunity to:</a:t>
            </a:r>
            <a:endParaRPr sz="1430">
              <a:solidFill>
                <a:schemeClr val="dk2"/>
              </a:solidFill>
              <a:latin typeface="Roboto"/>
              <a:ea typeface="Roboto"/>
              <a:cs typeface="Roboto"/>
              <a:sym typeface="Roboto"/>
            </a:endParaRPr>
          </a:p>
          <a:p>
            <a:pPr indent="-319405" lvl="0" marL="457200" marR="0" rtl="0" algn="l">
              <a:lnSpc>
                <a:spcPct val="105000"/>
              </a:lnSpc>
              <a:spcBef>
                <a:spcPts val="1200"/>
              </a:spcBef>
              <a:spcAft>
                <a:spcPts val="0"/>
              </a:spcAft>
              <a:buClr>
                <a:schemeClr val="dk2"/>
              </a:buClr>
              <a:buSzPts val="1430"/>
              <a:buFont typeface="Roboto"/>
              <a:buChar char="●"/>
            </a:pPr>
            <a:r>
              <a:rPr lang="fr" sz="1430">
                <a:solidFill>
                  <a:schemeClr val="dk2"/>
                </a:solidFill>
                <a:latin typeface="Roboto"/>
                <a:ea typeface="Roboto"/>
                <a:cs typeface="Roboto"/>
                <a:sym typeface="Roboto"/>
              </a:rPr>
              <a:t>Freely distribute your training programs on a well-referenced platform.</a:t>
            </a:r>
            <a:endParaRPr sz="1430">
              <a:solidFill>
                <a:schemeClr val="dk2"/>
              </a:solidFill>
              <a:latin typeface="Roboto"/>
              <a:ea typeface="Roboto"/>
              <a:cs typeface="Roboto"/>
              <a:sym typeface="Roboto"/>
            </a:endParaRPr>
          </a:p>
          <a:p>
            <a:pPr indent="-319405" lvl="0" marL="457200" marR="0" rtl="0" algn="l">
              <a:lnSpc>
                <a:spcPct val="105000"/>
              </a:lnSpc>
              <a:spcBef>
                <a:spcPts val="0"/>
              </a:spcBef>
              <a:spcAft>
                <a:spcPts val="0"/>
              </a:spcAft>
              <a:buClr>
                <a:schemeClr val="dk2"/>
              </a:buClr>
              <a:buSzPts val="1430"/>
              <a:buFont typeface="Roboto"/>
              <a:buChar char="●"/>
            </a:pPr>
            <a:r>
              <a:rPr lang="fr" sz="1430">
                <a:solidFill>
                  <a:schemeClr val="dk2"/>
                </a:solidFill>
                <a:latin typeface="Roboto"/>
                <a:ea typeface="Roboto"/>
                <a:cs typeface="Roboto"/>
                <a:sym typeface="Roboto"/>
              </a:rPr>
              <a:t>Benefit from the expertise of a specialized team in professional training and administrative management.</a:t>
            </a:r>
            <a:endParaRPr sz="1430">
              <a:solidFill>
                <a:schemeClr val="dk2"/>
              </a:solidFill>
              <a:latin typeface="Roboto"/>
              <a:ea typeface="Roboto"/>
              <a:cs typeface="Roboto"/>
              <a:sym typeface="Roboto"/>
            </a:endParaRPr>
          </a:p>
          <a:p>
            <a:pPr indent="-319405" lvl="0" marL="457200" marR="0" rtl="0" algn="l">
              <a:lnSpc>
                <a:spcPct val="105000"/>
              </a:lnSpc>
              <a:spcBef>
                <a:spcPts val="0"/>
              </a:spcBef>
              <a:spcAft>
                <a:spcPts val="0"/>
              </a:spcAft>
              <a:buClr>
                <a:schemeClr val="dk2"/>
              </a:buClr>
              <a:buSzPts val="1430"/>
              <a:buFont typeface="Roboto"/>
              <a:buChar char="●"/>
            </a:pPr>
            <a:r>
              <a:rPr lang="fr" sz="1430">
                <a:solidFill>
                  <a:schemeClr val="dk2"/>
                </a:solidFill>
                <a:latin typeface="Roboto"/>
                <a:ea typeface="Roboto"/>
                <a:cs typeface="Roboto"/>
                <a:sym typeface="Roboto"/>
              </a:rPr>
              <a:t>Improve customer satisfaction and loyalty, as your future training programs can be funded by OPCOs.</a:t>
            </a:r>
            <a:endParaRPr sz="1430">
              <a:solidFill>
                <a:schemeClr val="dk2"/>
              </a:solidFill>
              <a:latin typeface="Roboto"/>
              <a:ea typeface="Roboto"/>
              <a:cs typeface="Roboto"/>
              <a:sym typeface="Roboto"/>
            </a:endParaRPr>
          </a:p>
          <a:p>
            <a:pPr indent="0" lvl="0" marL="0" marR="0" rtl="0" algn="l">
              <a:lnSpc>
                <a:spcPct val="105000"/>
              </a:lnSpc>
              <a:spcBef>
                <a:spcPts val="1200"/>
              </a:spcBef>
              <a:spcAft>
                <a:spcPts val="0"/>
              </a:spcAft>
              <a:buNone/>
            </a:pPr>
            <a:r>
              <a:rPr lang="fr" sz="1430">
                <a:solidFill>
                  <a:schemeClr val="dk2"/>
                </a:solidFill>
                <a:latin typeface="Roboto"/>
                <a:ea typeface="Roboto"/>
                <a:cs typeface="Roboto"/>
                <a:sym typeface="Roboto"/>
              </a:rPr>
              <a:t>We invite you to explore collaboration opportunities with us, without any commitment on your part. Please contact me for a detailed discussion on my proposal, and together, we will determine how we can achieve your objectives.</a:t>
            </a:r>
            <a:endParaRPr sz="1430">
              <a:solidFill>
                <a:schemeClr val="dk2"/>
              </a:solidFill>
              <a:latin typeface="Roboto"/>
              <a:ea typeface="Roboto"/>
              <a:cs typeface="Roboto"/>
              <a:sym typeface="Roboto"/>
            </a:endParaRPr>
          </a:p>
          <a:p>
            <a:pPr indent="0" lvl="0" marL="0" marR="0" rtl="0" algn="just">
              <a:lnSpc>
                <a:spcPct val="105000"/>
              </a:lnSpc>
              <a:spcBef>
                <a:spcPts val="1200"/>
              </a:spcBef>
              <a:spcAft>
                <a:spcPts val="0"/>
              </a:spcAft>
              <a:buClr>
                <a:srgbClr val="000000"/>
              </a:buClr>
              <a:buSzPts val="1330"/>
              <a:buFont typeface="Arial"/>
              <a:buNone/>
            </a:pPr>
            <a:r>
              <a:t/>
            </a:r>
            <a:endParaRPr b="0" i="0" sz="1330" u="none" cap="none" strike="noStrike">
              <a:solidFill>
                <a:schemeClr val="dk2"/>
              </a:solidFill>
              <a:latin typeface="Roboto"/>
              <a:ea typeface="Roboto"/>
              <a:cs typeface="Roboto"/>
              <a:sym typeface="Roboto"/>
            </a:endParaRPr>
          </a:p>
          <a:p>
            <a:pPr indent="0" lvl="0" marL="0" marR="0" rtl="0" algn="just">
              <a:lnSpc>
                <a:spcPct val="105000"/>
              </a:lnSpc>
              <a:spcBef>
                <a:spcPts val="1200"/>
              </a:spcBef>
              <a:spcAft>
                <a:spcPts val="0"/>
              </a:spcAft>
              <a:buClr>
                <a:srgbClr val="000000"/>
              </a:buClr>
              <a:buSzPts val="1330"/>
              <a:buFont typeface="Arial"/>
              <a:buNone/>
            </a:pPr>
            <a:r>
              <a:t/>
            </a:r>
            <a:endParaRPr b="0" i="0" sz="1330" u="none" cap="none" strike="noStrike">
              <a:solidFill>
                <a:schemeClr val="dk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Thank you for your attention</a:t>
            </a:r>
            <a:endParaRPr/>
          </a:p>
        </p:txBody>
      </p:sp>
      <p:sp>
        <p:nvSpPr>
          <p:cNvPr id="239" name="Google Shape;239;p2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fr" sz="1400"/>
              <a:t>I invite you to contact me to discuss in more detail.</a:t>
            </a:r>
            <a:endParaRPr sz="1400"/>
          </a:p>
          <a:p>
            <a:pPr indent="0" lvl="0" marL="0" rtl="0" algn="l">
              <a:lnSpc>
                <a:spcPct val="115000"/>
              </a:lnSpc>
              <a:spcBef>
                <a:spcPts val="1200"/>
              </a:spcBef>
              <a:spcAft>
                <a:spcPts val="0"/>
              </a:spcAft>
              <a:buSzPts val="1800"/>
              <a:buNone/>
            </a:pPr>
            <a:r>
              <a:rPr lang="fr" sz="1400"/>
              <a:t>Fabien Ben Sadoun</a:t>
            </a:r>
            <a:endParaRPr sz="1400"/>
          </a:p>
          <a:p>
            <a:pPr indent="0" lvl="0" marL="0" rtl="0" algn="l">
              <a:lnSpc>
                <a:spcPct val="115000"/>
              </a:lnSpc>
              <a:spcBef>
                <a:spcPts val="1200"/>
              </a:spcBef>
              <a:spcAft>
                <a:spcPts val="0"/>
              </a:spcAft>
              <a:buSzPts val="1800"/>
              <a:buNone/>
            </a:pPr>
            <a:r>
              <a:rPr lang="fr" sz="1400"/>
              <a:t>+33 4 81 91 61 56 or +33 7 56 96 40 62</a:t>
            </a:r>
            <a:endParaRPr sz="1400"/>
          </a:p>
          <a:p>
            <a:pPr indent="0" lvl="0" marL="0" rtl="0" algn="l">
              <a:lnSpc>
                <a:spcPct val="115000"/>
              </a:lnSpc>
              <a:spcBef>
                <a:spcPts val="1200"/>
              </a:spcBef>
              <a:spcAft>
                <a:spcPts val="0"/>
              </a:spcAft>
              <a:buSzPts val="1800"/>
              <a:buNone/>
            </a:pPr>
            <a:r>
              <a:rPr lang="fr" sz="1400"/>
              <a:t>f.bensadoun@atova-conseil.com</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990"/>
              <a:buFont typeface="Arial"/>
              <a:buNone/>
            </a:pPr>
            <a:r>
              <a:rPr lang="fr" sz="2300"/>
              <a:t>Presentation of the services offered</a:t>
            </a:r>
            <a:endParaRPr sz="2300"/>
          </a:p>
        </p:txBody>
      </p:sp>
      <p:sp>
        <p:nvSpPr>
          <p:cNvPr id="95" name="Google Shape;95;p14"/>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fontScale="77500" lnSpcReduction="10000"/>
          </a:bodyPr>
          <a:lstStyle/>
          <a:p>
            <a:pPr indent="0" lvl="0" marL="0" rtl="0" algn="l">
              <a:lnSpc>
                <a:spcPct val="95000"/>
              </a:lnSpc>
              <a:spcBef>
                <a:spcPts val="0"/>
              </a:spcBef>
              <a:spcAft>
                <a:spcPts val="0"/>
              </a:spcAft>
              <a:buSzPct val="128571"/>
              <a:buNone/>
            </a:pPr>
            <a:r>
              <a:rPr lang="fr" sz="1400"/>
              <a:t>I am Fabien Ben Sadoun, CEO of Atova Conseil, a training company that has been helping businesses develop their skills since 2010. We offer a wide range of training programs that cater to the needs of our clients.</a:t>
            </a:r>
            <a:endParaRPr sz="1400"/>
          </a:p>
          <a:p>
            <a:pPr indent="0" lvl="0" marL="0" rtl="0" algn="l">
              <a:lnSpc>
                <a:spcPct val="95000"/>
              </a:lnSpc>
              <a:spcBef>
                <a:spcPts val="0"/>
              </a:spcBef>
              <a:spcAft>
                <a:spcPts val="0"/>
              </a:spcAft>
              <a:buSzPct val="128571"/>
              <a:buNone/>
            </a:pPr>
            <a:r>
              <a:t/>
            </a:r>
            <a:endParaRPr sz="1400"/>
          </a:p>
          <a:p>
            <a:pPr indent="0" lvl="0" marL="0" rtl="0" algn="l">
              <a:lnSpc>
                <a:spcPct val="95000"/>
              </a:lnSpc>
              <a:spcBef>
                <a:spcPts val="0"/>
              </a:spcBef>
              <a:spcAft>
                <a:spcPts val="0"/>
              </a:spcAft>
              <a:buSzPct val="128571"/>
              <a:buNone/>
            </a:pPr>
            <a:r>
              <a:rPr lang="fr" sz="1400"/>
              <a:t>I aim to assist you in strengthening your business through two services:</a:t>
            </a:r>
            <a:endParaRPr sz="1400"/>
          </a:p>
          <a:p>
            <a:pPr indent="0" lvl="0" marL="0" rtl="0" algn="l">
              <a:lnSpc>
                <a:spcPct val="95000"/>
              </a:lnSpc>
              <a:spcBef>
                <a:spcPts val="0"/>
              </a:spcBef>
              <a:spcAft>
                <a:spcPts val="0"/>
              </a:spcAft>
              <a:buSzPct val="128571"/>
              <a:buNone/>
            </a:pPr>
            <a:r>
              <a:t/>
            </a:r>
            <a:endParaRPr sz="1400"/>
          </a:p>
          <a:p>
            <a:pPr indent="0" lvl="0" marL="0" rtl="0" algn="l">
              <a:lnSpc>
                <a:spcPct val="95000"/>
              </a:lnSpc>
              <a:spcBef>
                <a:spcPts val="0"/>
              </a:spcBef>
              <a:spcAft>
                <a:spcPts val="0"/>
              </a:spcAft>
              <a:buSzPct val="128571"/>
              <a:buNone/>
            </a:pPr>
            <a:r>
              <a:rPr lang="fr" sz="1400"/>
              <a:t>1. Training Program Promotion: We can promote your training programs on our highly ranked and constantly evolving website. This service ensures maximum visibility and exposure for your offerings, reaching a wider audience and potential clients.</a:t>
            </a:r>
            <a:endParaRPr sz="1400"/>
          </a:p>
          <a:p>
            <a:pPr indent="0" lvl="0" marL="0" rtl="0" algn="l">
              <a:lnSpc>
                <a:spcPct val="95000"/>
              </a:lnSpc>
              <a:spcBef>
                <a:spcPts val="0"/>
              </a:spcBef>
              <a:spcAft>
                <a:spcPts val="0"/>
              </a:spcAft>
              <a:buSzPct val="128571"/>
              <a:buNone/>
            </a:pPr>
            <a:r>
              <a:t/>
            </a:r>
            <a:endParaRPr sz="1400"/>
          </a:p>
          <a:p>
            <a:pPr indent="0" lvl="0" marL="0" rtl="0" algn="l">
              <a:lnSpc>
                <a:spcPct val="95000"/>
              </a:lnSpc>
              <a:spcBef>
                <a:spcPts val="0"/>
              </a:spcBef>
              <a:spcAft>
                <a:spcPts val="0"/>
              </a:spcAft>
              <a:buSzPct val="128571"/>
              <a:buNone/>
            </a:pPr>
            <a:r>
              <a:rPr lang="fr" sz="1400"/>
              <a:t>2. Administrative Management Service (Qualiopi Portage): We offer an administrative management service, specifically the Qualiopi portage, which allows you to offer your training programs to clients while making them eligible for deduction from their training budgets and OPCO funding. This service relieves you of the administrative burdens associated with managing a training center, enabling you to focus on delivering quality training.</a:t>
            </a:r>
            <a:endParaRPr sz="1400"/>
          </a:p>
          <a:p>
            <a:pPr indent="0" lvl="0" marL="0" rtl="0" algn="l">
              <a:lnSpc>
                <a:spcPct val="95000"/>
              </a:lnSpc>
              <a:spcBef>
                <a:spcPts val="0"/>
              </a:spcBef>
              <a:spcAft>
                <a:spcPts val="0"/>
              </a:spcAft>
              <a:buSzPct val="128571"/>
              <a:buNone/>
            </a:pPr>
            <a:r>
              <a:t/>
            </a:r>
            <a:endParaRPr sz="1400"/>
          </a:p>
          <a:p>
            <a:pPr indent="0" lvl="0" marL="0" rtl="0" algn="l">
              <a:lnSpc>
                <a:spcPct val="95000"/>
              </a:lnSpc>
              <a:spcBef>
                <a:spcPts val="0"/>
              </a:spcBef>
              <a:spcAft>
                <a:spcPts val="0"/>
              </a:spcAft>
              <a:buSzPct val="128571"/>
              <a:buNone/>
            </a:pPr>
            <a:r>
              <a:rPr lang="fr" sz="1400"/>
              <a:t>Our goal is to provide you with comprehensive support, helping you expand your reach, enhance your offerings, and streamline administrative processes. We look forward to discussing how our services can benefit your business and contribute to its growth.</a:t>
            </a:r>
            <a:endParaRPr sz="1400"/>
          </a:p>
          <a:p>
            <a:pPr indent="0" lvl="0" marL="0" rtl="0" algn="l">
              <a:lnSpc>
                <a:spcPct val="95000"/>
              </a:lnSpc>
              <a:spcBef>
                <a:spcPts val="1200"/>
              </a:spcBef>
              <a:spcAft>
                <a:spcPts val="0"/>
              </a:spcAft>
              <a:buSzPct val="128571"/>
              <a:buNone/>
            </a:pPr>
            <a:r>
              <a:t/>
            </a:r>
            <a:endParaRPr sz="1400"/>
          </a:p>
          <a:p>
            <a:pPr indent="0" lvl="0" marL="0" rtl="0" algn="l">
              <a:lnSpc>
                <a:spcPct val="95000"/>
              </a:lnSpc>
              <a:spcBef>
                <a:spcPts val="1200"/>
              </a:spcBef>
              <a:spcAft>
                <a:spcPts val="0"/>
              </a:spcAft>
              <a:buSzPct val="128571"/>
              <a:buNone/>
            </a:pPr>
            <a:r>
              <a:t/>
            </a:r>
            <a:endParaRPr sz="1400"/>
          </a:p>
          <a:p>
            <a:pPr indent="0" lvl="0" marL="0" rtl="0" algn="l">
              <a:lnSpc>
                <a:spcPct val="95000"/>
              </a:lnSpc>
              <a:spcBef>
                <a:spcPts val="1200"/>
              </a:spcBef>
              <a:spcAft>
                <a:spcPts val="1200"/>
              </a:spcAft>
              <a:buSzPct val="72714"/>
              <a:buNone/>
            </a:pPr>
            <a:r>
              <a:t/>
            </a:r>
            <a:endParaRPr sz="1400"/>
          </a:p>
        </p:txBody>
      </p:sp>
      <p:sp>
        <p:nvSpPr>
          <p:cNvPr id="96" name="Google Shape;96;p14"/>
          <p:cNvSpPr txBox="1"/>
          <p:nvPr/>
        </p:nvSpPr>
        <p:spPr>
          <a:xfrm>
            <a:off x="2722800" y="3437675"/>
            <a:ext cx="3639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fr" sz="2000">
                <a:solidFill>
                  <a:srgbClr val="2A93D5"/>
                </a:solidFill>
                <a:latin typeface="Roboto"/>
                <a:ea typeface="Roboto"/>
                <a:cs typeface="Roboto"/>
                <a:sym typeface="Roboto"/>
              </a:rPr>
              <a:t>I am looking for partners!</a:t>
            </a:r>
            <a:endParaRPr b="0" i="0" sz="2000" u="none" cap="none" strike="noStrike">
              <a:solidFill>
                <a:srgbClr val="2A93D5"/>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25000"/>
              <a:buNone/>
            </a:pPr>
            <a:r>
              <a:rPr lang="fr" sz="2400"/>
              <a:t>The key principles of corporate training and the definition of Qualiopi portage:</a:t>
            </a:r>
            <a:endParaRPr sz="2400"/>
          </a:p>
        </p:txBody>
      </p:sp>
      <p:sp>
        <p:nvSpPr>
          <p:cNvPr id="102" name="Google Shape;102;p15"/>
          <p:cNvSpPr txBox="1"/>
          <p:nvPr>
            <p:ph idx="1" type="body"/>
          </p:nvPr>
        </p:nvSpPr>
        <p:spPr>
          <a:xfrm>
            <a:off x="311700" y="1229875"/>
            <a:ext cx="8520600" cy="2037600"/>
          </a:xfrm>
          <a:prstGeom prst="rect">
            <a:avLst/>
          </a:prstGeom>
          <a:noFill/>
          <a:ln>
            <a:noFill/>
          </a:ln>
        </p:spPr>
        <p:txBody>
          <a:bodyPr anchorCtr="0" anchor="t" bIns="91425" lIns="91425" spcFirstLastPara="1" rIns="91425" wrap="square" tIns="91425">
            <a:spAutoFit/>
          </a:bodyPr>
          <a:lstStyle/>
          <a:p>
            <a:pPr indent="0" lvl="0" marL="0" rtl="0" algn="l">
              <a:lnSpc>
                <a:spcPct val="75000"/>
              </a:lnSpc>
              <a:spcBef>
                <a:spcPts val="1200"/>
              </a:spcBef>
              <a:spcAft>
                <a:spcPts val="0"/>
              </a:spcAft>
              <a:buSzPts val="1530"/>
              <a:buNone/>
            </a:pPr>
            <a:r>
              <a:rPr lang="fr" sz="1205"/>
              <a:t>In France, continuous professional training is important for developing employees' skills. The government encourages companies to invest in training by offering financial incentives. Competence operators (OPCOs) were created to manage the funds for professional training. Every company is obligated to pay a tax that is collected and used for training purposes.</a:t>
            </a:r>
            <a:endParaRPr sz="1205"/>
          </a:p>
          <a:p>
            <a:pPr indent="0" lvl="0" marL="0" rtl="0" algn="l">
              <a:lnSpc>
                <a:spcPct val="75000"/>
              </a:lnSpc>
              <a:spcBef>
                <a:spcPts val="1200"/>
              </a:spcBef>
              <a:spcAft>
                <a:spcPts val="0"/>
              </a:spcAft>
              <a:buSzPts val="1530"/>
              <a:buNone/>
            </a:pPr>
            <a:r>
              <a:rPr lang="fr" sz="1205"/>
              <a:t>Since 2022, training providers who want to access these funds must obtain Qualiopi certification for their services to be considered deductible from their clients' training budgets. Atova Conseil holds this certification to offer high-quality training that complies with national standards, making it eligible for deduction.</a:t>
            </a:r>
            <a:endParaRPr sz="1205"/>
          </a:p>
          <a:p>
            <a:pPr indent="0" lvl="0" marL="0" rtl="0" algn="l">
              <a:lnSpc>
                <a:spcPct val="75000"/>
              </a:lnSpc>
              <a:spcBef>
                <a:spcPts val="1200"/>
              </a:spcBef>
              <a:spcAft>
                <a:spcPts val="0"/>
              </a:spcAft>
              <a:buSzPts val="1530"/>
              <a:buNone/>
            </a:pPr>
            <a:r>
              <a:rPr lang="fr" sz="1205"/>
              <a:t>Qualiopi portage is a process that allows a certified training organization to extend its certification to a non-certified trainer or company. This means that the certified organization takes responsibility for the quality of the training offered by the non-certified trainer or company.</a:t>
            </a:r>
            <a:endParaRPr sz="1205"/>
          </a:p>
          <a:p>
            <a:pPr indent="0" lvl="0" marL="0" rtl="0" algn="l">
              <a:lnSpc>
                <a:spcPct val="75000"/>
              </a:lnSpc>
              <a:spcBef>
                <a:spcPts val="1200"/>
              </a:spcBef>
              <a:spcAft>
                <a:spcPts val="0"/>
              </a:spcAft>
              <a:buSzPts val="1530"/>
              <a:buNone/>
            </a:pPr>
            <a:r>
              <a:rPr lang="fr" sz="1205"/>
              <a:t>Furthermore, training can be a way for you and your teams to enhance your reputation and identify potential target markets.</a:t>
            </a:r>
            <a:endParaRPr sz="1205"/>
          </a:p>
        </p:txBody>
      </p:sp>
      <p:pic>
        <p:nvPicPr>
          <p:cNvPr id="103" name="Google Shape;103;p15"/>
          <p:cNvPicPr preferRelativeResize="0"/>
          <p:nvPr/>
        </p:nvPicPr>
        <p:blipFill rotWithShape="1">
          <a:blip r:embed="rId3">
            <a:alphaModFix/>
          </a:blip>
          <a:srcRect b="0" l="0" r="0" t="0"/>
          <a:stretch/>
        </p:blipFill>
        <p:spPr>
          <a:xfrm>
            <a:off x="2657400" y="3415390"/>
            <a:ext cx="3566455" cy="1144825"/>
          </a:xfrm>
          <a:prstGeom prst="rect">
            <a:avLst/>
          </a:prstGeom>
          <a:noFill/>
          <a:ln>
            <a:noFill/>
          </a:ln>
        </p:spPr>
      </p:pic>
      <p:sp>
        <p:nvSpPr>
          <p:cNvPr id="104" name="Google Shape;104;p15"/>
          <p:cNvSpPr txBox="1"/>
          <p:nvPr/>
        </p:nvSpPr>
        <p:spPr>
          <a:xfrm>
            <a:off x="2657400" y="4384887"/>
            <a:ext cx="3829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fr" sz="750" u="none" cap="none" strike="noStrike">
                <a:solidFill>
                  <a:srgbClr val="222222"/>
                </a:solidFill>
                <a:highlight>
                  <a:srgbClr val="FFFFFF"/>
                </a:highlight>
                <a:latin typeface="Arial"/>
                <a:ea typeface="Arial"/>
                <a:cs typeface="Arial"/>
                <a:sym typeface="Arial"/>
              </a:rPr>
              <a:t>La certification qualité a été délivrée à ATOVA CONSEIL au titre de la catégorie ACTION DE FORMATION.</a:t>
            </a:r>
            <a:endParaRPr b="0" i="0" sz="1400" u="none" cap="none" strike="noStrike">
              <a:solidFill>
                <a:srgbClr val="000000"/>
              </a:solidFill>
              <a:latin typeface="Roboto"/>
              <a:ea typeface="Roboto"/>
              <a:cs typeface="Roboto"/>
              <a:sym typeface="Roboto"/>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6"/>
          <p:cNvPicPr preferRelativeResize="0"/>
          <p:nvPr/>
        </p:nvPicPr>
        <p:blipFill>
          <a:blip r:embed="rId3">
            <a:alphaModFix/>
          </a:blip>
          <a:stretch>
            <a:fillRect/>
          </a:stretch>
        </p:blipFill>
        <p:spPr>
          <a:xfrm>
            <a:off x="6467425" y="125250"/>
            <a:ext cx="2676574" cy="3785651"/>
          </a:xfrm>
          <a:prstGeom prst="rect">
            <a:avLst/>
          </a:prstGeom>
          <a:noFill/>
          <a:ln>
            <a:noFill/>
          </a:ln>
        </p:spPr>
      </p:pic>
      <p:sp>
        <p:nvSpPr>
          <p:cNvPr id="110" name="Google Shape;110;p1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fr" sz="2400"/>
              <a:t>Qualiopi portage, an asset for your business</a:t>
            </a:r>
            <a:endParaRPr sz="2300"/>
          </a:p>
        </p:txBody>
      </p:sp>
      <p:sp>
        <p:nvSpPr>
          <p:cNvPr id="111" name="Google Shape;111;p16"/>
          <p:cNvSpPr txBox="1"/>
          <p:nvPr>
            <p:ph idx="1" type="body"/>
          </p:nvPr>
        </p:nvSpPr>
        <p:spPr>
          <a:xfrm>
            <a:off x="311700" y="1017800"/>
            <a:ext cx="6036300" cy="33390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1200"/>
              </a:spcBef>
              <a:spcAft>
                <a:spcPts val="0"/>
              </a:spcAft>
              <a:buSzPts val="1800"/>
              <a:buNone/>
            </a:pPr>
            <a:r>
              <a:rPr lang="fr" sz="1400"/>
              <a:t>Atova offers a training program distribution platform. Once the programs are submitted, they can be published and disseminated on our website, which experiences a consistently growing web traffic. On average, we receive over 30 training requests per week, and our catalog features over 250 training programs.</a:t>
            </a:r>
            <a:endParaRPr sz="1400"/>
          </a:p>
          <a:p>
            <a:pPr indent="0" lvl="0" marL="0" rtl="0" algn="l">
              <a:lnSpc>
                <a:spcPct val="95000"/>
              </a:lnSpc>
              <a:spcBef>
                <a:spcPts val="1200"/>
              </a:spcBef>
              <a:spcAft>
                <a:spcPts val="0"/>
              </a:spcAft>
              <a:buSzPts val="1800"/>
              <a:buNone/>
            </a:pPr>
            <a:r>
              <a:rPr lang="fr" sz="1400"/>
              <a:t>Our goal is to enhance our catalog and enable you to leverage our Qualiopi certification through portage services.</a:t>
            </a:r>
            <a:endParaRPr sz="1400"/>
          </a:p>
        </p:txBody>
      </p:sp>
      <p:sp>
        <p:nvSpPr>
          <p:cNvPr id="112" name="Google Shape;112;p16"/>
          <p:cNvSpPr txBox="1"/>
          <p:nvPr/>
        </p:nvSpPr>
        <p:spPr>
          <a:xfrm>
            <a:off x="6348000" y="2890125"/>
            <a:ext cx="992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fr" sz="1300" u="none" cap="none" strike="noStrike">
                <a:solidFill>
                  <a:srgbClr val="000000"/>
                </a:solidFill>
                <a:latin typeface="Roboto"/>
                <a:ea typeface="Roboto"/>
                <a:cs typeface="Roboto"/>
                <a:sym typeface="Roboto"/>
              </a:rPr>
              <a:t>Qualiopi portage</a:t>
            </a:r>
            <a:endParaRPr b="0" i="0" sz="1300" u="none" cap="none" strike="noStrik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p:nvPr/>
        </p:nvSpPr>
        <p:spPr>
          <a:xfrm>
            <a:off x="-75" y="1487875"/>
            <a:ext cx="9144000" cy="1817100"/>
          </a:xfrm>
          <a:prstGeom prst="rect">
            <a:avLst/>
          </a:prstGeom>
          <a:solidFill>
            <a:srgbClr val="F3F3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43043"/>
              <a:buNone/>
            </a:pPr>
            <a:r>
              <a:rPr lang="fr" sz="2300"/>
              <a:t>How our training center can help: publishing your offerings on our platform</a:t>
            </a:r>
            <a:endParaRPr sz="2300"/>
          </a:p>
        </p:txBody>
      </p:sp>
      <p:sp>
        <p:nvSpPr>
          <p:cNvPr id="119" name="Google Shape;119;p17"/>
          <p:cNvSpPr txBox="1"/>
          <p:nvPr>
            <p:ph idx="1" type="body"/>
          </p:nvPr>
        </p:nvSpPr>
        <p:spPr>
          <a:xfrm>
            <a:off x="623325" y="3346050"/>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2118"/>
              <a:buNone/>
            </a:pPr>
            <a:r>
              <a:rPr b="1" lang="fr" sz="1400"/>
              <a:t>Here is an example of a training plan</a:t>
            </a:r>
            <a:r>
              <a:rPr b="1" lang="fr" sz="1400"/>
              <a:t> : </a:t>
            </a:r>
            <a:r>
              <a:rPr lang="fr" sz="1400" u="sng">
                <a:solidFill>
                  <a:schemeClr val="hlink"/>
                </a:solidFill>
                <a:hlinkClick r:id="rId3"/>
              </a:rPr>
              <a:t>https://www.jetrouvemaformation.com/formation_Finance-Gestion-Compta-Droit-des-affaires/formation_Mise-en-place-du-dispositif-de-cartographie-des-risques-et-du-Plan-de-Continuite.html</a:t>
            </a:r>
            <a:endParaRPr sz="1700">
              <a:solidFill>
                <a:srgbClr val="135589"/>
              </a:solidFill>
            </a:endParaRPr>
          </a:p>
        </p:txBody>
      </p:sp>
      <p:sp>
        <p:nvSpPr>
          <p:cNvPr id="120" name="Google Shape;120;p17"/>
          <p:cNvSpPr/>
          <p:nvPr/>
        </p:nvSpPr>
        <p:spPr>
          <a:xfrm>
            <a:off x="1751284" y="2041047"/>
            <a:ext cx="482700" cy="300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 name="Google Shape;121;p17"/>
          <p:cNvGrpSpPr/>
          <p:nvPr/>
        </p:nvGrpSpPr>
        <p:grpSpPr>
          <a:xfrm>
            <a:off x="457200" y="1804705"/>
            <a:ext cx="1425236" cy="1541347"/>
            <a:chOff x="571536" y="1957150"/>
            <a:chExt cx="1755000" cy="1897977"/>
          </a:xfrm>
        </p:grpSpPr>
        <p:sp>
          <p:nvSpPr>
            <p:cNvPr id="122" name="Google Shape;122;p17"/>
            <p:cNvSpPr/>
            <p:nvPr/>
          </p:nvSpPr>
          <p:spPr>
            <a:xfrm>
              <a:off x="1151886"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7"/>
            <p:cNvSpPr txBox="1"/>
            <p:nvPr/>
          </p:nvSpPr>
          <p:spPr>
            <a:xfrm>
              <a:off x="1230636" y="2034299"/>
              <a:ext cx="4368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rPr b="1" i="0" lang="fr" sz="800" u="none" cap="none" strike="noStrike">
                  <a:solidFill>
                    <a:srgbClr val="A72A1E"/>
                  </a:solidFill>
                  <a:latin typeface="Roboto"/>
                  <a:ea typeface="Roboto"/>
                  <a:cs typeface="Roboto"/>
                  <a:sym typeface="Roboto"/>
                </a:rPr>
                <a:t>1</a:t>
              </a:r>
              <a:endParaRPr b="1" i="0" sz="800" u="none" cap="none" strike="noStrike">
                <a:solidFill>
                  <a:srgbClr val="A72A1E"/>
                </a:solidFill>
                <a:latin typeface="Roboto"/>
                <a:ea typeface="Roboto"/>
                <a:cs typeface="Roboto"/>
                <a:sym typeface="Roboto"/>
              </a:endParaRPr>
            </a:p>
          </p:txBody>
        </p:sp>
        <p:sp>
          <p:nvSpPr>
            <p:cNvPr id="124" name="Google Shape;124;p17"/>
            <p:cNvSpPr txBox="1"/>
            <p:nvPr/>
          </p:nvSpPr>
          <p:spPr>
            <a:xfrm>
              <a:off x="617422" y="2931982"/>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lang="fr" sz="1000">
                  <a:solidFill>
                    <a:srgbClr val="A72A1E"/>
                  </a:solidFill>
                  <a:latin typeface="Roboto"/>
                  <a:ea typeface="Roboto"/>
                  <a:cs typeface="Roboto"/>
                  <a:sym typeface="Roboto"/>
                </a:rPr>
                <a:t>Identify the training programs you wish to publish.</a:t>
              </a:r>
              <a:endParaRPr b="1" i="0" sz="1000" u="none" cap="none" strike="noStrike">
                <a:solidFill>
                  <a:srgbClr val="A72A1E"/>
                </a:solidFill>
                <a:latin typeface="Roboto"/>
                <a:ea typeface="Roboto"/>
                <a:cs typeface="Roboto"/>
                <a:sym typeface="Roboto"/>
              </a:endParaRPr>
            </a:p>
          </p:txBody>
        </p:sp>
        <p:sp>
          <p:nvSpPr>
            <p:cNvPr id="125" name="Google Shape;125;p17"/>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t/>
              </a:r>
              <a:endParaRPr b="0" i="0" sz="800" u="none" cap="none" strike="noStrike">
                <a:solidFill>
                  <a:srgbClr val="A72A1E"/>
                </a:solidFill>
                <a:latin typeface="Roboto"/>
                <a:ea typeface="Roboto"/>
                <a:cs typeface="Roboto"/>
                <a:sym typeface="Roboto"/>
              </a:endParaRPr>
            </a:p>
          </p:txBody>
        </p:sp>
      </p:grpSp>
      <p:grpSp>
        <p:nvGrpSpPr>
          <p:cNvPr id="126" name="Google Shape;126;p17"/>
          <p:cNvGrpSpPr/>
          <p:nvPr/>
        </p:nvGrpSpPr>
        <p:grpSpPr>
          <a:xfrm>
            <a:off x="2185245" y="1804705"/>
            <a:ext cx="1387966" cy="1622497"/>
            <a:chOff x="2699408" y="1957150"/>
            <a:chExt cx="1709107" cy="1997903"/>
          </a:xfrm>
        </p:grpSpPr>
        <p:sp>
          <p:nvSpPr>
            <p:cNvPr id="127" name="Google Shape;127;p17"/>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7"/>
            <p:cNvSpPr txBox="1"/>
            <p:nvPr/>
          </p:nvSpPr>
          <p:spPr>
            <a:xfrm>
              <a:off x="2699415" y="2784106"/>
              <a:ext cx="1709100" cy="3978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lang="fr" sz="1000">
                  <a:solidFill>
                    <a:srgbClr val="A72A1E"/>
                  </a:solidFill>
                  <a:latin typeface="Roboto"/>
                  <a:ea typeface="Roboto"/>
                  <a:cs typeface="Roboto"/>
                  <a:sym typeface="Roboto"/>
                </a:rPr>
                <a:t>Enter the data in the form</a:t>
              </a:r>
              <a:endParaRPr b="1" i="0" sz="1000" u="none" cap="none" strike="noStrike">
                <a:solidFill>
                  <a:srgbClr val="A72A1E"/>
                </a:solidFill>
                <a:latin typeface="Roboto"/>
                <a:ea typeface="Roboto"/>
                <a:cs typeface="Roboto"/>
                <a:sym typeface="Roboto"/>
              </a:endParaRPr>
            </a:p>
          </p:txBody>
        </p:sp>
        <p:sp>
          <p:nvSpPr>
            <p:cNvPr id="129" name="Google Shape;129;p17"/>
            <p:cNvSpPr txBox="1"/>
            <p:nvPr/>
          </p:nvSpPr>
          <p:spPr>
            <a:xfrm>
              <a:off x="2699408" y="3217653"/>
              <a:ext cx="17091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lang="fr" sz="800">
                  <a:solidFill>
                    <a:srgbClr val="A72A1E"/>
                  </a:solidFill>
                  <a:latin typeface="Roboto"/>
                  <a:ea typeface="Roboto"/>
                  <a:cs typeface="Roboto"/>
                  <a:sym typeface="Roboto"/>
                </a:rPr>
                <a:t>We will provide you with a </a:t>
              </a:r>
              <a:r>
                <a:rPr lang="fr" sz="800" u="sng">
                  <a:solidFill>
                    <a:schemeClr val="hlink"/>
                  </a:solidFill>
                  <a:latin typeface="Roboto"/>
                  <a:ea typeface="Roboto"/>
                  <a:cs typeface="Roboto"/>
                  <a:sym typeface="Roboto"/>
                  <a:hlinkClick r:id="rId4"/>
                </a:rPr>
                <a:t>permanent link t</a:t>
              </a:r>
              <a:r>
                <a:rPr lang="fr" sz="800">
                  <a:solidFill>
                    <a:srgbClr val="A72A1E"/>
                  </a:solidFill>
                  <a:latin typeface="Roboto"/>
                  <a:ea typeface="Roboto"/>
                  <a:cs typeface="Roboto"/>
                  <a:sym typeface="Roboto"/>
                </a:rPr>
                <a:t>o do so .</a:t>
              </a:r>
              <a:endParaRPr sz="800">
                <a:solidFill>
                  <a:srgbClr val="A72A1E"/>
                </a:solidFill>
                <a:latin typeface="Roboto"/>
                <a:ea typeface="Roboto"/>
                <a:cs typeface="Roboto"/>
                <a:sym typeface="Roboto"/>
              </a:endParaRPr>
            </a:p>
            <a:p>
              <a:pPr indent="0" lvl="0" marL="0" marR="0" rtl="0" algn="ctr">
                <a:lnSpc>
                  <a:spcPct val="115000"/>
                </a:lnSpc>
                <a:spcBef>
                  <a:spcPts val="1600"/>
                </a:spcBef>
                <a:spcAft>
                  <a:spcPts val="0"/>
                </a:spcAft>
                <a:buClr>
                  <a:srgbClr val="000000"/>
                </a:buClr>
                <a:buSzPts val="800"/>
                <a:buFont typeface="Arial"/>
                <a:buNone/>
              </a:pPr>
              <a:r>
                <a:t/>
              </a:r>
              <a:endParaRPr sz="800">
                <a:solidFill>
                  <a:srgbClr val="A72A1E"/>
                </a:solidFill>
                <a:latin typeface="Roboto"/>
                <a:ea typeface="Roboto"/>
                <a:cs typeface="Roboto"/>
                <a:sym typeface="Roboto"/>
              </a:endParaRPr>
            </a:p>
            <a:p>
              <a:pPr indent="0" lvl="0" marL="0" marR="0" rtl="0" algn="ctr">
                <a:lnSpc>
                  <a:spcPct val="115000"/>
                </a:lnSpc>
                <a:spcBef>
                  <a:spcPts val="1600"/>
                </a:spcBef>
                <a:spcAft>
                  <a:spcPts val="1600"/>
                </a:spcAft>
                <a:buClr>
                  <a:srgbClr val="000000"/>
                </a:buClr>
                <a:buSzPts val="800"/>
                <a:buFont typeface="Arial"/>
                <a:buNone/>
              </a:pPr>
              <a:r>
                <a:t/>
              </a:r>
              <a:endParaRPr sz="800">
                <a:solidFill>
                  <a:srgbClr val="A72A1E"/>
                </a:solidFill>
                <a:latin typeface="Roboto"/>
                <a:ea typeface="Roboto"/>
                <a:cs typeface="Roboto"/>
                <a:sym typeface="Roboto"/>
              </a:endParaRPr>
            </a:p>
          </p:txBody>
        </p:sp>
        <p:sp>
          <p:nvSpPr>
            <p:cNvPr id="130" name="Google Shape;130;p17"/>
            <p:cNvSpPr txBox="1"/>
            <p:nvPr/>
          </p:nvSpPr>
          <p:spPr>
            <a:xfrm>
              <a:off x="3329970" y="2034299"/>
              <a:ext cx="4368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rPr b="1" i="0" lang="fr" sz="800" u="none" cap="none" strike="noStrike">
                  <a:solidFill>
                    <a:srgbClr val="A72A1E"/>
                  </a:solidFill>
                  <a:latin typeface="Roboto"/>
                  <a:ea typeface="Roboto"/>
                  <a:cs typeface="Roboto"/>
                  <a:sym typeface="Roboto"/>
                </a:rPr>
                <a:t>2</a:t>
              </a:r>
              <a:endParaRPr b="1" i="0" sz="800" u="none" cap="none" strike="noStrike">
                <a:solidFill>
                  <a:srgbClr val="A72A1E"/>
                </a:solidFill>
                <a:latin typeface="Roboto"/>
                <a:ea typeface="Roboto"/>
                <a:cs typeface="Roboto"/>
                <a:sym typeface="Roboto"/>
              </a:endParaRPr>
            </a:p>
          </p:txBody>
        </p:sp>
      </p:grpSp>
      <p:grpSp>
        <p:nvGrpSpPr>
          <p:cNvPr id="131" name="Google Shape;131;p17"/>
          <p:cNvGrpSpPr/>
          <p:nvPr/>
        </p:nvGrpSpPr>
        <p:grpSpPr>
          <a:xfrm>
            <a:off x="3876028" y="1803792"/>
            <a:ext cx="1387969" cy="1547208"/>
            <a:chOff x="4770033" y="1947715"/>
            <a:chExt cx="1709111" cy="1905194"/>
          </a:xfrm>
        </p:grpSpPr>
        <p:sp>
          <p:nvSpPr>
            <p:cNvPr id="132" name="Google Shape;132;p17"/>
            <p:cNvSpPr/>
            <p:nvPr/>
          </p:nvSpPr>
          <p:spPr>
            <a:xfrm>
              <a:off x="5338808" y="1947715"/>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7"/>
            <p:cNvSpPr txBox="1"/>
            <p:nvPr/>
          </p:nvSpPr>
          <p:spPr>
            <a:xfrm>
              <a:off x="4770044" y="2591753"/>
              <a:ext cx="1709100" cy="474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lang="fr" sz="900">
                  <a:solidFill>
                    <a:srgbClr val="222222"/>
                  </a:solidFill>
                  <a:latin typeface="Roboto"/>
                  <a:ea typeface="Roboto"/>
                  <a:cs typeface="Roboto"/>
                  <a:sym typeface="Roboto"/>
                </a:rPr>
                <a:t>Confirmation of receipt</a:t>
              </a:r>
              <a:endParaRPr b="0" i="0" sz="900" u="none" cap="none" strike="noStrike">
                <a:solidFill>
                  <a:srgbClr val="222222"/>
                </a:solidFill>
                <a:latin typeface="Roboto"/>
                <a:ea typeface="Roboto"/>
                <a:cs typeface="Roboto"/>
                <a:sym typeface="Roboto"/>
              </a:endParaRPr>
            </a:p>
          </p:txBody>
        </p:sp>
        <p:sp>
          <p:nvSpPr>
            <p:cNvPr id="134" name="Google Shape;134;p17"/>
            <p:cNvSpPr txBox="1"/>
            <p:nvPr/>
          </p:nvSpPr>
          <p:spPr>
            <a:xfrm>
              <a:off x="4770033" y="3115509"/>
              <a:ext cx="1709100" cy="73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lang="fr" sz="800">
                  <a:solidFill>
                    <a:srgbClr val="222222"/>
                  </a:solidFill>
                  <a:latin typeface="Roboto"/>
                  <a:ea typeface="Roboto"/>
                  <a:cs typeface="Roboto"/>
                  <a:sym typeface="Roboto"/>
                </a:rPr>
                <a:t>We will confirm the receipt and verify the content.</a:t>
              </a:r>
              <a:endParaRPr sz="800">
                <a:solidFill>
                  <a:srgbClr val="222222"/>
                </a:solidFill>
                <a:latin typeface="Roboto"/>
                <a:ea typeface="Roboto"/>
                <a:cs typeface="Roboto"/>
                <a:sym typeface="Roboto"/>
              </a:endParaRPr>
            </a:p>
            <a:p>
              <a:pPr indent="0" lvl="0" marL="0" marR="0" rtl="0" algn="l">
                <a:lnSpc>
                  <a:spcPct val="115000"/>
                </a:lnSpc>
                <a:spcBef>
                  <a:spcPts val="1600"/>
                </a:spcBef>
                <a:spcAft>
                  <a:spcPts val="0"/>
                </a:spcAft>
                <a:buClr>
                  <a:srgbClr val="000000"/>
                </a:buClr>
                <a:buSzPts val="800"/>
                <a:buFont typeface="Arial"/>
                <a:buNone/>
              </a:pPr>
              <a:r>
                <a:t/>
              </a:r>
              <a:endParaRPr sz="800">
                <a:solidFill>
                  <a:srgbClr val="222222"/>
                </a:solidFill>
                <a:latin typeface="Roboto"/>
                <a:ea typeface="Roboto"/>
                <a:cs typeface="Roboto"/>
                <a:sym typeface="Roboto"/>
              </a:endParaRPr>
            </a:p>
            <a:p>
              <a:pPr indent="0" lvl="0" marL="0" marR="0" rtl="0" algn="l">
                <a:lnSpc>
                  <a:spcPct val="115000"/>
                </a:lnSpc>
                <a:spcBef>
                  <a:spcPts val="1600"/>
                </a:spcBef>
                <a:spcAft>
                  <a:spcPts val="0"/>
                </a:spcAft>
                <a:buClr>
                  <a:srgbClr val="000000"/>
                </a:buClr>
                <a:buSzPts val="800"/>
                <a:buFont typeface="Arial"/>
                <a:buNone/>
              </a:pPr>
              <a:r>
                <a:t/>
              </a:r>
              <a:endParaRPr sz="800">
                <a:solidFill>
                  <a:srgbClr val="222222"/>
                </a:solidFill>
                <a:latin typeface="Roboto"/>
                <a:ea typeface="Roboto"/>
                <a:cs typeface="Roboto"/>
                <a:sym typeface="Roboto"/>
              </a:endParaRPr>
            </a:p>
            <a:p>
              <a:pPr indent="0" lvl="0" marL="0" marR="0" rtl="0" algn="l">
                <a:lnSpc>
                  <a:spcPct val="115000"/>
                </a:lnSpc>
                <a:spcBef>
                  <a:spcPts val="1600"/>
                </a:spcBef>
                <a:spcAft>
                  <a:spcPts val="0"/>
                </a:spcAft>
                <a:buClr>
                  <a:srgbClr val="000000"/>
                </a:buClr>
                <a:buSzPts val="800"/>
                <a:buFont typeface="Arial"/>
                <a:buNone/>
              </a:pPr>
              <a:r>
                <a:t/>
              </a:r>
              <a:endParaRPr sz="800">
                <a:solidFill>
                  <a:srgbClr val="222222"/>
                </a:solidFill>
                <a:latin typeface="Roboto"/>
                <a:ea typeface="Roboto"/>
                <a:cs typeface="Roboto"/>
                <a:sym typeface="Roboto"/>
              </a:endParaRPr>
            </a:p>
            <a:p>
              <a:pPr indent="0" lvl="0" marL="0" marR="0" rtl="0" algn="l">
                <a:lnSpc>
                  <a:spcPct val="115000"/>
                </a:lnSpc>
                <a:spcBef>
                  <a:spcPts val="1600"/>
                </a:spcBef>
                <a:spcAft>
                  <a:spcPts val="0"/>
                </a:spcAft>
                <a:buClr>
                  <a:srgbClr val="000000"/>
                </a:buClr>
                <a:buSzPts val="800"/>
                <a:buFont typeface="Arial"/>
                <a:buNone/>
              </a:pPr>
              <a:r>
                <a:t/>
              </a:r>
              <a:endParaRPr sz="800">
                <a:solidFill>
                  <a:srgbClr val="222222"/>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800"/>
                <a:buFont typeface="Arial"/>
                <a:buNone/>
              </a:pPr>
              <a:r>
                <a:t/>
              </a:r>
              <a:endParaRPr sz="800">
                <a:solidFill>
                  <a:srgbClr val="222222"/>
                </a:solidFill>
                <a:latin typeface="Roboto"/>
                <a:ea typeface="Roboto"/>
                <a:cs typeface="Roboto"/>
                <a:sym typeface="Roboto"/>
              </a:endParaRPr>
            </a:p>
          </p:txBody>
        </p:sp>
        <p:sp>
          <p:nvSpPr>
            <p:cNvPr id="135" name="Google Shape;135;p17"/>
            <p:cNvSpPr txBox="1"/>
            <p:nvPr/>
          </p:nvSpPr>
          <p:spPr>
            <a:xfrm>
              <a:off x="5408262" y="2041144"/>
              <a:ext cx="4368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rPr b="1" i="0" lang="fr" sz="800" u="none" cap="none" strike="noStrike">
                  <a:solidFill>
                    <a:srgbClr val="222222"/>
                  </a:solidFill>
                  <a:latin typeface="Roboto"/>
                  <a:ea typeface="Roboto"/>
                  <a:cs typeface="Roboto"/>
                  <a:sym typeface="Roboto"/>
                </a:rPr>
                <a:t>3</a:t>
              </a:r>
              <a:endParaRPr b="1" i="0" sz="800" u="none" cap="none" strike="noStrike">
                <a:solidFill>
                  <a:srgbClr val="222222"/>
                </a:solidFill>
                <a:latin typeface="Roboto"/>
                <a:ea typeface="Roboto"/>
                <a:cs typeface="Roboto"/>
                <a:sym typeface="Roboto"/>
              </a:endParaRPr>
            </a:p>
          </p:txBody>
        </p:sp>
      </p:grpSp>
      <p:grpSp>
        <p:nvGrpSpPr>
          <p:cNvPr id="136" name="Google Shape;136;p17"/>
          <p:cNvGrpSpPr/>
          <p:nvPr/>
        </p:nvGrpSpPr>
        <p:grpSpPr>
          <a:xfrm>
            <a:off x="5566810" y="1804705"/>
            <a:ext cx="1387962" cy="1541347"/>
            <a:chOff x="6863386" y="1957150"/>
            <a:chExt cx="1709102" cy="1897977"/>
          </a:xfrm>
        </p:grpSpPr>
        <p:sp>
          <p:nvSpPr>
            <p:cNvPr id="137" name="Google Shape;137;p17"/>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7"/>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lang="fr" sz="1000">
                  <a:solidFill>
                    <a:srgbClr val="222222"/>
                  </a:solidFill>
                  <a:latin typeface="Roboto"/>
                  <a:ea typeface="Roboto"/>
                  <a:cs typeface="Roboto"/>
                  <a:sym typeface="Roboto"/>
                </a:rPr>
                <a:t>Swift publishing of the training</a:t>
              </a:r>
              <a:endParaRPr b="0" i="0" sz="1000" u="none" cap="none" strike="noStrike">
                <a:solidFill>
                  <a:srgbClr val="222222"/>
                </a:solidFill>
                <a:latin typeface="Roboto"/>
                <a:ea typeface="Roboto"/>
                <a:cs typeface="Roboto"/>
                <a:sym typeface="Roboto"/>
              </a:endParaRPr>
            </a:p>
          </p:txBody>
        </p:sp>
        <p:sp>
          <p:nvSpPr>
            <p:cNvPr id="139" name="Google Shape;139;p17"/>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rPr lang="fr" sz="800">
                  <a:solidFill>
                    <a:srgbClr val="222222"/>
                  </a:solidFill>
                  <a:latin typeface="Roboto"/>
                  <a:ea typeface="Roboto"/>
                  <a:cs typeface="Roboto"/>
                  <a:sym typeface="Roboto"/>
                </a:rPr>
                <a:t>We will publish your training on our website.</a:t>
              </a:r>
              <a:endParaRPr b="0" i="0" sz="800" u="none" cap="none" strike="noStrike">
                <a:solidFill>
                  <a:srgbClr val="222222"/>
                </a:solidFill>
                <a:latin typeface="Roboto"/>
                <a:ea typeface="Roboto"/>
                <a:cs typeface="Roboto"/>
                <a:sym typeface="Roboto"/>
              </a:endParaRPr>
            </a:p>
          </p:txBody>
        </p:sp>
        <p:sp>
          <p:nvSpPr>
            <p:cNvPr id="140" name="Google Shape;140;p17"/>
            <p:cNvSpPr txBox="1"/>
            <p:nvPr/>
          </p:nvSpPr>
          <p:spPr>
            <a:xfrm>
              <a:off x="7499536" y="2034299"/>
              <a:ext cx="4368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900"/>
                <a:buFont typeface="Arial"/>
                <a:buNone/>
              </a:pPr>
              <a:r>
                <a:rPr b="1" i="0" lang="fr" sz="900" u="none" cap="none" strike="noStrike">
                  <a:solidFill>
                    <a:srgbClr val="222222"/>
                  </a:solidFill>
                  <a:latin typeface="Roboto"/>
                  <a:ea typeface="Roboto"/>
                  <a:cs typeface="Roboto"/>
                  <a:sym typeface="Roboto"/>
                </a:rPr>
                <a:t>4</a:t>
              </a:r>
              <a:endParaRPr b="1" i="0" sz="900" u="none" cap="none" strike="noStrike">
                <a:solidFill>
                  <a:srgbClr val="222222"/>
                </a:solidFill>
                <a:latin typeface="Roboto"/>
                <a:ea typeface="Roboto"/>
                <a:cs typeface="Roboto"/>
                <a:sym typeface="Roboto"/>
              </a:endParaRPr>
            </a:p>
          </p:txBody>
        </p:sp>
      </p:grpSp>
      <p:sp>
        <p:nvSpPr>
          <p:cNvPr id="141" name="Google Shape;141;p17"/>
          <p:cNvSpPr/>
          <p:nvPr/>
        </p:nvSpPr>
        <p:spPr>
          <a:xfrm>
            <a:off x="3515401" y="2041047"/>
            <a:ext cx="482700" cy="30000"/>
          </a:xfrm>
          <a:prstGeom prst="roundRect">
            <a:avLst>
              <a:gd fmla="val 50000" name="adj"/>
            </a:avLst>
          </a:prstGeom>
          <a:solidFill>
            <a:srgbClr val="2222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7"/>
          <p:cNvSpPr/>
          <p:nvPr/>
        </p:nvSpPr>
        <p:spPr>
          <a:xfrm>
            <a:off x="5206233" y="2041047"/>
            <a:ext cx="482700" cy="30000"/>
          </a:xfrm>
          <a:prstGeom prst="roundRect">
            <a:avLst>
              <a:gd fmla="val 50000" name="adj"/>
            </a:avLst>
          </a:prstGeom>
          <a:solidFill>
            <a:srgbClr val="2222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3" name="Google Shape;143;p17"/>
          <p:cNvGrpSpPr/>
          <p:nvPr/>
        </p:nvGrpSpPr>
        <p:grpSpPr>
          <a:xfrm>
            <a:off x="7038930" y="1814726"/>
            <a:ext cx="1401063" cy="1538074"/>
            <a:chOff x="6847252" y="1893288"/>
            <a:chExt cx="1725234" cy="1893946"/>
          </a:xfrm>
        </p:grpSpPr>
        <p:sp>
          <p:nvSpPr>
            <p:cNvPr id="144" name="Google Shape;144;p17"/>
            <p:cNvSpPr/>
            <p:nvPr/>
          </p:nvSpPr>
          <p:spPr>
            <a:xfrm>
              <a:off x="7420770" y="1893288"/>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7"/>
            <p:cNvSpPr txBox="1"/>
            <p:nvPr/>
          </p:nvSpPr>
          <p:spPr>
            <a:xfrm>
              <a:off x="6847252" y="2386380"/>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lang="fr" sz="1000">
                  <a:solidFill>
                    <a:srgbClr val="222222"/>
                  </a:solidFill>
                  <a:latin typeface="Roboto"/>
                  <a:ea typeface="Roboto"/>
                  <a:cs typeface="Roboto"/>
                  <a:sym typeface="Roboto"/>
                </a:rPr>
                <a:t>Google indexing</a:t>
              </a:r>
              <a:endParaRPr b="0" i="0" sz="1000" u="none" cap="none" strike="noStrike">
                <a:solidFill>
                  <a:srgbClr val="222222"/>
                </a:solidFill>
                <a:latin typeface="Roboto"/>
                <a:ea typeface="Roboto"/>
                <a:cs typeface="Roboto"/>
                <a:sym typeface="Roboto"/>
              </a:endParaRPr>
            </a:p>
          </p:txBody>
        </p:sp>
        <p:sp>
          <p:nvSpPr>
            <p:cNvPr id="146" name="Google Shape;146;p17"/>
            <p:cNvSpPr txBox="1"/>
            <p:nvPr/>
          </p:nvSpPr>
          <p:spPr>
            <a:xfrm>
              <a:off x="6863386" y="3049834"/>
              <a:ext cx="17091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rPr lang="fr" sz="800">
                  <a:solidFill>
                    <a:srgbClr val="222222"/>
                  </a:solidFill>
                  <a:latin typeface="Roboto"/>
                  <a:ea typeface="Roboto"/>
                  <a:cs typeface="Roboto"/>
                  <a:sym typeface="Roboto"/>
                </a:rPr>
                <a:t>Publication on Google within 15 days.</a:t>
              </a:r>
              <a:endParaRPr b="0" i="0" sz="800" u="none" cap="none" strike="noStrike">
                <a:solidFill>
                  <a:srgbClr val="222222"/>
                </a:solidFill>
                <a:latin typeface="Roboto"/>
                <a:ea typeface="Roboto"/>
                <a:cs typeface="Roboto"/>
                <a:sym typeface="Roboto"/>
              </a:endParaRPr>
            </a:p>
          </p:txBody>
        </p:sp>
        <p:sp>
          <p:nvSpPr>
            <p:cNvPr id="147" name="Google Shape;147;p17"/>
            <p:cNvSpPr txBox="1"/>
            <p:nvPr/>
          </p:nvSpPr>
          <p:spPr>
            <a:xfrm>
              <a:off x="7499505" y="2001005"/>
              <a:ext cx="436800" cy="378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600"/>
                </a:spcAft>
                <a:buClr>
                  <a:srgbClr val="000000"/>
                </a:buClr>
                <a:buSzPts val="800"/>
                <a:buFont typeface="Arial"/>
                <a:buNone/>
              </a:pPr>
              <a:r>
                <a:rPr b="1" i="0" lang="fr" sz="800" u="none" cap="none" strike="noStrike">
                  <a:solidFill>
                    <a:srgbClr val="222222"/>
                  </a:solidFill>
                  <a:latin typeface="Roboto"/>
                  <a:ea typeface="Roboto"/>
                  <a:cs typeface="Roboto"/>
                  <a:sym typeface="Roboto"/>
                </a:rPr>
                <a:t>5</a:t>
              </a:r>
              <a:endParaRPr b="1" i="0" sz="800" u="none" cap="none" strike="noStrike">
                <a:solidFill>
                  <a:srgbClr val="222222"/>
                </a:solidFill>
                <a:latin typeface="Roboto"/>
                <a:ea typeface="Roboto"/>
                <a:cs typeface="Roboto"/>
                <a:sym typeface="Roboto"/>
              </a:endParaRPr>
            </a:p>
          </p:txBody>
        </p:sp>
      </p:grpSp>
      <p:sp>
        <p:nvSpPr>
          <p:cNvPr id="148" name="Google Shape;148;p17"/>
          <p:cNvSpPr/>
          <p:nvPr/>
        </p:nvSpPr>
        <p:spPr>
          <a:xfrm>
            <a:off x="6691454" y="2102931"/>
            <a:ext cx="482700" cy="30000"/>
          </a:xfrm>
          <a:prstGeom prst="roundRect">
            <a:avLst>
              <a:gd fmla="val 50000" name="adj"/>
            </a:avLst>
          </a:prstGeom>
          <a:solidFill>
            <a:srgbClr val="2222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7"/>
          <p:cNvSpPr txBox="1"/>
          <p:nvPr/>
        </p:nvSpPr>
        <p:spPr>
          <a:xfrm>
            <a:off x="322050" y="1063950"/>
            <a:ext cx="6869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300"/>
              <a:buFont typeface="Arial"/>
              <a:buNone/>
            </a:pPr>
            <a:r>
              <a:rPr b="1" lang="fr">
                <a:solidFill>
                  <a:schemeClr val="dk2"/>
                </a:solidFill>
                <a:latin typeface="Roboto"/>
                <a:ea typeface="Roboto"/>
                <a:cs typeface="Roboto"/>
                <a:sym typeface="Roboto"/>
              </a:rPr>
              <a:t>Registration process for your training through the distribution service</a:t>
            </a:r>
            <a:endParaRPr b="1" i="0" sz="1400" u="none" cap="none" strike="noStrike">
              <a:solidFill>
                <a:schemeClr val="dk2"/>
              </a:solidFill>
              <a:latin typeface="Roboto"/>
              <a:ea typeface="Roboto"/>
              <a:cs typeface="Roboto"/>
              <a:sym typeface="Roboto"/>
            </a:endParaRPr>
          </a:p>
        </p:txBody>
      </p:sp>
      <p:cxnSp>
        <p:nvCxnSpPr>
          <p:cNvPr id="150" name="Google Shape;150;p17"/>
          <p:cNvCxnSpPr/>
          <p:nvPr/>
        </p:nvCxnSpPr>
        <p:spPr>
          <a:xfrm flipH="1" rot="10800000">
            <a:off x="857250" y="1733550"/>
            <a:ext cx="5353200" cy="38100"/>
          </a:xfrm>
          <a:prstGeom prst="straightConnector1">
            <a:avLst/>
          </a:prstGeom>
          <a:noFill/>
          <a:ln cap="flat" cmpd="sng" w="9525">
            <a:solidFill>
              <a:srgbClr val="0B97F0"/>
            </a:solidFill>
            <a:prstDash val="solid"/>
            <a:round/>
            <a:headEnd len="med" w="med" type="stealth"/>
            <a:tailEnd len="med" w="med" type="stealth"/>
          </a:ln>
        </p:spPr>
      </p:cxnSp>
      <p:sp>
        <p:nvSpPr>
          <p:cNvPr id="151" name="Google Shape;151;p17"/>
          <p:cNvSpPr txBox="1"/>
          <p:nvPr/>
        </p:nvSpPr>
        <p:spPr>
          <a:xfrm>
            <a:off x="2962275" y="1457325"/>
            <a:ext cx="23718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lang="fr" sz="900">
                <a:solidFill>
                  <a:srgbClr val="0B97F0"/>
                </a:solidFill>
                <a:latin typeface="Roboto"/>
                <a:ea typeface="Roboto"/>
                <a:cs typeface="Roboto"/>
                <a:sym typeface="Roboto"/>
              </a:rPr>
              <a:t>Average processing time: 24 hours</a:t>
            </a:r>
            <a:endParaRPr b="1" i="0" sz="900" u="none" cap="none" strike="noStrike">
              <a:solidFill>
                <a:srgbClr val="0B97F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pSp>
        <p:nvGrpSpPr>
          <p:cNvPr id="156" name="Google Shape;156;p18"/>
          <p:cNvGrpSpPr/>
          <p:nvPr/>
        </p:nvGrpSpPr>
        <p:grpSpPr>
          <a:xfrm>
            <a:off x="685800" y="1799905"/>
            <a:ext cx="1082940" cy="2048031"/>
            <a:chOff x="-1" y="1189989"/>
            <a:chExt cx="2214601" cy="3217645"/>
          </a:xfrm>
        </p:grpSpPr>
        <p:sp>
          <p:nvSpPr>
            <p:cNvPr id="157" name="Google Shape;157;p18"/>
            <p:cNvSpPr/>
            <p:nvPr/>
          </p:nvSpPr>
          <p:spPr>
            <a:xfrm>
              <a:off x="0" y="1189989"/>
              <a:ext cx="22146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1</a:t>
              </a:r>
              <a:endParaRPr b="0" i="0" sz="1400" u="none" cap="none" strike="noStrike">
                <a:solidFill>
                  <a:srgbClr val="FFFFFF"/>
                </a:solidFill>
                <a:latin typeface="Roboto"/>
                <a:ea typeface="Roboto"/>
                <a:cs typeface="Roboto"/>
                <a:sym typeface="Roboto"/>
              </a:endParaRPr>
            </a:p>
          </p:txBody>
        </p:sp>
        <p:sp>
          <p:nvSpPr>
            <p:cNvPr id="158" name="Google Shape;158;p18"/>
            <p:cNvSpPr txBox="1"/>
            <p:nvPr/>
          </p:nvSpPr>
          <p:spPr>
            <a:xfrm>
              <a:off x="-1" y="2057134"/>
              <a:ext cx="19194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lang="fr" sz="800">
                  <a:latin typeface="Roboto"/>
                  <a:ea typeface="Roboto"/>
                  <a:cs typeface="Roboto"/>
                  <a:sym typeface="Roboto"/>
                </a:rPr>
                <a:t>You sell the training to your client</a:t>
              </a:r>
              <a:endParaRPr b="0" i="0" sz="800" u="none" cap="none" strike="noStrike">
                <a:solidFill>
                  <a:srgbClr val="000000"/>
                </a:solidFill>
                <a:latin typeface="Roboto"/>
                <a:ea typeface="Roboto"/>
                <a:cs typeface="Roboto"/>
                <a:sym typeface="Roboto"/>
              </a:endParaRPr>
            </a:p>
          </p:txBody>
        </p:sp>
      </p:grpSp>
      <p:grpSp>
        <p:nvGrpSpPr>
          <p:cNvPr id="159" name="Google Shape;159;p18"/>
          <p:cNvGrpSpPr/>
          <p:nvPr/>
        </p:nvGrpSpPr>
        <p:grpSpPr>
          <a:xfrm>
            <a:off x="1550243" y="1799768"/>
            <a:ext cx="1009296" cy="2048168"/>
            <a:chOff x="1838325" y="1189775"/>
            <a:chExt cx="2064000" cy="3217860"/>
          </a:xfrm>
        </p:grpSpPr>
        <p:sp>
          <p:nvSpPr>
            <p:cNvPr id="160" name="Google Shape;160;p18"/>
            <p:cNvSpPr/>
            <p:nvPr/>
          </p:nvSpPr>
          <p:spPr>
            <a:xfrm>
              <a:off x="1838325" y="1189775"/>
              <a:ext cx="20640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2</a:t>
              </a:r>
              <a:endParaRPr b="0" i="0" sz="1400" u="none" cap="none" strike="noStrike">
                <a:solidFill>
                  <a:srgbClr val="FFFFFF"/>
                </a:solidFill>
                <a:latin typeface="Roboto"/>
                <a:ea typeface="Roboto"/>
                <a:cs typeface="Roboto"/>
                <a:sym typeface="Roboto"/>
              </a:endParaRPr>
            </a:p>
          </p:txBody>
        </p:sp>
        <p:sp>
          <p:nvSpPr>
            <p:cNvPr id="161" name="Google Shape;161;p18"/>
            <p:cNvSpPr txBox="1"/>
            <p:nvPr/>
          </p:nvSpPr>
          <p:spPr>
            <a:xfrm>
              <a:off x="1838325" y="2057135"/>
              <a:ext cx="15675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lang="fr" sz="800">
                  <a:latin typeface="Roboto"/>
                  <a:ea typeface="Roboto"/>
                  <a:cs typeface="Roboto"/>
                  <a:sym typeface="Roboto"/>
                </a:rPr>
                <a:t>You coordinate with Atova regarding the date and location</a:t>
              </a:r>
              <a:endParaRPr b="0" i="0" sz="800" u="none" cap="none" strike="noStrike">
                <a:solidFill>
                  <a:srgbClr val="000000"/>
                </a:solidFill>
                <a:latin typeface="Roboto"/>
                <a:ea typeface="Roboto"/>
                <a:cs typeface="Roboto"/>
                <a:sym typeface="Roboto"/>
              </a:endParaRPr>
            </a:p>
          </p:txBody>
        </p:sp>
      </p:grpSp>
      <p:grpSp>
        <p:nvGrpSpPr>
          <p:cNvPr id="162" name="Google Shape;162;p18"/>
          <p:cNvGrpSpPr/>
          <p:nvPr/>
        </p:nvGrpSpPr>
        <p:grpSpPr>
          <a:xfrm>
            <a:off x="3094698" y="1799905"/>
            <a:ext cx="1082939" cy="2048038"/>
            <a:chOff x="0" y="1189989"/>
            <a:chExt cx="2214600" cy="3217656"/>
          </a:xfrm>
        </p:grpSpPr>
        <p:sp>
          <p:nvSpPr>
            <p:cNvPr id="163" name="Google Shape;163;p18"/>
            <p:cNvSpPr/>
            <p:nvPr/>
          </p:nvSpPr>
          <p:spPr>
            <a:xfrm>
              <a:off x="0" y="1189989"/>
              <a:ext cx="22146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4</a:t>
              </a:r>
              <a:endParaRPr b="0" i="0" sz="1400" u="none" cap="none" strike="noStrike">
                <a:solidFill>
                  <a:srgbClr val="FFFFFF"/>
                </a:solidFill>
                <a:latin typeface="Roboto"/>
                <a:ea typeface="Roboto"/>
                <a:cs typeface="Roboto"/>
                <a:sym typeface="Roboto"/>
              </a:endParaRPr>
            </a:p>
          </p:txBody>
        </p:sp>
        <p:sp>
          <p:nvSpPr>
            <p:cNvPr id="164" name="Google Shape;164;p18"/>
            <p:cNvSpPr txBox="1"/>
            <p:nvPr/>
          </p:nvSpPr>
          <p:spPr>
            <a:xfrm>
              <a:off x="266312" y="2057145"/>
              <a:ext cx="1710300" cy="23505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lang="fr" sz="800">
                  <a:latin typeface="Roboto"/>
                  <a:ea typeface="Roboto"/>
                  <a:cs typeface="Roboto"/>
                  <a:sym typeface="Roboto"/>
                </a:rPr>
                <a:t>Atova communicates with your trainer and provides the evaluation questionnaire and attendance sheet</a:t>
              </a:r>
              <a:endParaRPr b="0" i="0" sz="800" u="none" cap="none" strike="noStrike">
                <a:solidFill>
                  <a:srgbClr val="000000"/>
                </a:solidFill>
                <a:latin typeface="Roboto"/>
                <a:ea typeface="Roboto"/>
                <a:cs typeface="Roboto"/>
                <a:sym typeface="Roboto"/>
              </a:endParaRPr>
            </a:p>
          </p:txBody>
        </p:sp>
      </p:grpSp>
      <p:grpSp>
        <p:nvGrpSpPr>
          <p:cNvPr id="165" name="Google Shape;165;p18"/>
          <p:cNvGrpSpPr/>
          <p:nvPr/>
        </p:nvGrpSpPr>
        <p:grpSpPr>
          <a:xfrm>
            <a:off x="3934959" y="1799768"/>
            <a:ext cx="1009296" cy="2048162"/>
            <a:chOff x="5195350" y="1189775"/>
            <a:chExt cx="2064000" cy="3217850"/>
          </a:xfrm>
        </p:grpSpPr>
        <p:sp>
          <p:nvSpPr>
            <p:cNvPr id="166" name="Google Shape;166;p18"/>
            <p:cNvSpPr/>
            <p:nvPr/>
          </p:nvSpPr>
          <p:spPr>
            <a:xfrm>
              <a:off x="5195350" y="1189775"/>
              <a:ext cx="20640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5</a:t>
              </a:r>
              <a:endParaRPr b="0" i="0" sz="1400" u="none" cap="none" strike="noStrike">
                <a:solidFill>
                  <a:srgbClr val="FFFFFF"/>
                </a:solidFill>
                <a:latin typeface="Roboto"/>
                <a:ea typeface="Roboto"/>
                <a:cs typeface="Roboto"/>
                <a:sym typeface="Roboto"/>
              </a:endParaRPr>
            </a:p>
          </p:txBody>
        </p:sp>
        <p:sp>
          <p:nvSpPr>
            <p:cNvPr id="167" name="Google Shape;167;p18"/>
            <p:cNvSpPr txBox="1"/>
            <p:nvPr/>
          </p:nvSpPr>
          <p:spPr>
            <a:xfrm>
              <a:off x="5461650" y="2057125"/>
              <a:ext cx="16245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lang="fr" sz="800">
                  <a:latin typeface="Roboto"/>
                  <a:ea typeface="Roboto"/>
                  <a:cs typeface="Roboto"/>
                  <a:sym typeface="Roboto"/>
                </a:rPr>
                <a:t>Atova invoices the client</a:t>
              </a:r>
              <a:endParaRPr b="0" i="0" sz="800" u="none" cap="none" strike="noStrike">
                <a:solidFill>
                  <a:srgbClr val="000000"/>
                </a:solidFill>
                <a:latin typeface="Roboto"/>
                <a:ea typeface="Roboto"/>
                <a:cs typeface="Roboto"/>
                <a:sym typeface="Roboto"/>
              </a:endParaRPr>
            </a:p>
          </p:txBody>
        </p:sp>
      </p:grpSp>
      <p:grpSp>
        <p:nvGrpSpPr>
          <p:cNvPr id="168" name="Google Shape;168;p18"/>
          <p:cNvGrpSpPr/>
          <p:nvPr/>
        </p:nvGrpSpPr>
        <p:grpSpPr>
          <a:xfrm>
            <a:off x="4701695" y="1799285"/>
            <a:ext cx="1009296" cy="2048006"/>
            <a:chOff x="14861937" y="-2271961"/>
            <a:chExt cx="2064000" cy="3217606"/>
          </a:xfrm>
        </p:grpSpPr>
        <p:sp>
          <p:nvSpPr>
            <p:cNvPr id="169" name="Google Shape;169;p18"/>
            <p:cNvSpPr/>
            <p:nvPr/>
          </p:nvSpPr>
          <p:spPr>
            <a:xfrm>
              <a:off x="14861937" y="-2271961"/>
              <a:ext cx="20640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6</a:t>
              </a:r>
              <a:endParaRPr b="0" i="0" sz="1400" u="none" cap="none" strike="noStrike">
                <a:solidFill>
                  <a:srgbClr val="FFFFFF"/>
                </a:solidFill>
                <a:latin typeface="Roboto"/>
                <a:ea typeface="Roboto"/>
                <a:cs typeface="Roboto"/>
                <a:sym typeface="Roboto"/>
              </a:endParaRPr>
            </a:p>
          </p:txBody>
        </p:sp>
        <p:sp>
          <p:nvSpPr>
            <p:cNvPr id="170" name="Google Shape;170;p18"/>
            <p:cNvSpPr txBox="1"/>
            <p:nvPr/>
          </p:nvSpPr>
          <p:spPr>
            <a:xfrm>
              <a:off x="15030972" y="-1404855"/>
              <a:ext cx="16245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lang="fr" sz="800">
                  <a:latin typeface="Roboto"/>
                  <a:ea typeface="Roboto"/>
                  <a:cs typeface="Roboto"/>
                  <a:sym typeface="Roboto"/>
                </a:rPr>
                <a:t>The partner invoices Atova.</a:t>
              </a:r>
              <a:endParaRPr sz="800">
                <a:latin typeface="Roboto"/>
                <a:ea typeface="Roboto"/>
                <a:cs typeface="Roboto"/>
                <a:sym typeface="Roboto"/>
              </a:endParaRPr>
            </a:p>
            <a:p>
              <a:pPr indent="0" lvl="0" marL="0" marR="0" rtl="0" algn="l">
                <a:lnSpc>
                  <a:spcPct val="115000"/>
                </a:lnSpc>
                <a:spcBef>
                  <a:spcPts val="0"/>
                </a:spcBef>
                <a:spcAft>
                  <a:spcPts val="0"/>
                </a:spcAft>
                <a:buClr>
                  <a:srgbClr val="000000"/>
                </a:buClr>
                <a:buSzPts val="800"/>
                <a:buFont typeface="Arial"/>
                <a:buNone/>
              </a:pPr>
              <a:r>
                <a:t/>
              </a:r>
              <a:endParaRPr sz="800">
                <a:latin typeface="Roboto"/>
                <a:ea typeface="Roboto"/>
                <a:cs typeface="Roboto"/>
                <a:sym typeface="Roboto"/>
              </a:endParaRPr>
            </a:p>
          </p:txBody>
        </p:sp>
      </p:grpSp>
      <p:sp>
        <p:nvSpPr>
          <p:cNvPr id="171" name="Google Shape;171;p1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000000"/>
              </a:buClr>
              <a:buSzPct val="38076"/>
              <a:buFont typeface="Arial"/>
              <a:buNone/>
            </a:pPr>
            <a:r>
              <a:rPr lang="fr" sz="2600"/>
              <a:t>How our training center can help</a:t>
            </a:r>
            <a:endParaRPr sz="2600"/>
          </a:p>
          <a:p>
            <a:pPr indent="0" lvl="0" marL="0" rtl="0" algn="l">
              <a:lnSpc>
                <a:spcPct val="100000"/>
              </a:lnSpc>
              <a:spcBef>
                <a:spcPts val="0"/>
              </a:spcBef>
              <a:spcAft>
                <a:spcPts val="0"/>
              </a:spcAft>
              <a:buSzPct val="111111"/>
              <a:buNone/>
            </a:pPr>
            <a:r>
              <a:t/>
            </a:r>
            <a:endParaRPr/>
          </a:p>
        </p:txBody>
      </p:sp>
      <p:sp>
        <p:nvSpPr>
          <p:cNvPr id="172" name="Google Shape;172;p18"/>
          <p:cNvSpPr txBox="1"/>
          <p:nvPr/>
        </p:nvSpPr>
        <p:spPr>
          <a:xfrm>
            <a:off x="333375" y="1017800"/>
            <a:ext cx="6869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300"/>
              <a:buFont typeface="Arial"/>
              <a:buNone/>
            </a:pPr>
            <a:r>
              <a:rPr b="1" lang="fr">
                <a:solidFill>
                  <a:schemeClr val="dk2"/>
                </a:solidFill>
                <a:latin typeface="Roboto"/>
                <a:ea typeface="Roboto"/>
                <a:cs typeface="Roboto"/>
                <a:sym typeface="Roboto"/>
              </a:rPr>
              <a:t>Simplified management process for a file through the management service</a:t>
            </a:r>
            <a:endParaRPr b="1" i="0" sz="1400" u="none" cap="none" strike="noStrike">
              <a:solidFill>
                <a:schemeClr val="dk2"/>
              </a:solidFill>
              <a:latin typeface="Roboto"/>
              <a:ea typeface="Roboto"/>
              <a:cs typeface="Roboto"/>
              <a:sym typeface="Roboto"/>
            </a:endParaRPr>
          </a:p>
        </p:txBody>
      </p:sp>
      <p:grpSp>
        <p:nvGrpSpPr>
          <p:cNvPr id="173" name="Google Shape;173;p18"/>
          <p:cNvGrpSpPr/>
          <p:nvPr/>
        </p:nvGrpSpPr>
        <p:grpSpPr>
          <a:xfrm>
            <a:off x="2316817" y="1799768"/>
            <a:ext cx="1009296" cy="2048175"/>
            <a:chOff x="5195350" y="1189775"/>
            <a:chExt cx="2064000" cy="3217871"/>
          </a:xfrm>
        </p:grpSpPr>
        <p:sp>
          <p:nvSpPr>
            <p:cNvPr id="174" name="Google Shape;174;p18"/>
            <p:cNvSpPr/>
            <p:nvPr/>
          </p:nvSpPr>
          <p:spPr>
            <a:xfrm>
              <a:off x="5195350" y="1189775"/>
              <a:ext cx="20640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3</a:t>
              </a:r>
              <a:endParaRPr b="0" i="0" sz="1400" u="none" cap="none" strike="noStrike">
                <a:solidFill>
                  <a:srgbClr val="FFFFFF"/>
                </a:solidFill>
                <a:latin typeface="Roboto"/>
                <a:ea typeface="Roboto"/>
                <a:cs typeface="Roboto"/>
                <a:sym typeface="Roboto"/>
              </a:endParaRPr>
            </a:p>
          </p:txBody>
        </p:sp>
        <p:sp>
          <p:nvSpPr>
            <p:cNvPr id="175" name="Google Shape;175;p18"/>
            <p:cNvSpPr txBox="1"/>
            <p:nvPr/>
          </p:nvSpPr>
          <p:spPr>
            <a:xfrm>
              <a:off x="5519369" y="2057146"/>
              <a:ext cx="1523400" cy="23505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800"/>
                <a:buFont typeface="Arial"/>
                <a:buNone/>
              </a:pPr>
              <a:r>
                <a:rPr lang="fr" sz="800">
                  <a:latin typeface="Roboto"/>
                  <a:ea typeface="Roboto"/>
                  <a:cs typeface="Roboto"/>
                  <a:sym typeface="Roboto"/>
                </a:rPr>
                <a:t>Atova contacts the client to have the training agreement signed</a:t>
              </a:r>
              <a:endParaRPr b="0" i="0" sz="800" u="none" cap="none" strike="noStrike">
                <a:solidFill>
                  <a:srgbClr val="000000"/>
                </a:solidFill>
                <a:latin typeface="Roboto"/>
                <a:ea typeface="Roboto"/>
                <a:cs typeface="Roboto"/>
                <a:sym typeface="Roboto"/>
              </a:endParaRPr>
            </a:p>
          </p:txBody>
        </p:sp>
      </p:grpSp>
      <p:sp>
        <p:nvSpPr>
          <p:cNvPr id="176" name="Google Shape;176;p18"/>
          <p:cNvSpPr txBox="1"/>
          <p:nvPr/>
        </p:nvSpPr>
        <p:spPr>
          <a:xfrm>
            <a:off x="5772150" y="1478900"/>
            <a:ext cx="13335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fr">
                <a:latin typeface="Roboto"/>
                <a:ea typeface="Roboto"/>
                <a:cs typeface="Roboto"/>
                <a:sym typeface="Roboto"/>
              </a:rPr>
              <a:t>The client has everything in place to be funded by OPCOs.</a:t>
            </a:r>
            <a:endParaRPr>
              <a:latin typeface="Roboto"/>
              <a:ea typeface="Roboto"/>
              <a:cs typeface="Roboto"/>
              <a:sym typeface="Roboto"/>
            </a:endParaRPr>
          </a:p>
        </p:txBody>
      </p:sp>
      <p:sp>
        <p:nvSpPr>
          <p:cNvPr id="177" name="Google Shape;177;p18"/>
          <p:cNvSpPr txBox="1"/>
          <p:nvPr>
            <p:ph idx="1" type="body"/>
          </p:nvPr>
        </p:nvSpPr>
        <p:spPr>
          <a:xfrm>
            <a:off x="311700" y="1229875"/>
            <a:ext cx="68694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8" name="Google Shape;178;p18"/>
          <p:cNvPicPr preferRelativeResize="0"/>
          <p:nvPr/>
        </p:nvPicPr>
        <p:blipFill>
          <a:blip r:embed="rId3">
            <a:alphaModFix/>
          </a:blip>
          <a:stretch>
            <a:fillRect/>
          </a:stretch>
        </p:blipFill>
        <p:spPr>
          <a:xfrm>
            <a:off x="7318300" y="1229875"/>
            <a:ext cx="1658101" cy="23451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fr" sz="2300"/>
              <a:t>How our center is remunerated</a:t>
            </a:r>
            <a:endParaRPr sz="2300"/>
          </a:p>
        </p:txBody>
      </p:sp>
      <p:sp>
        <p:nvSpPr>
          <p:cNvPr id="184" name="Google Shape;184;p19"/>
          <p:cNvSpPr txBox="1"/>
          <p:nvPr>
            <p:ph idx="1" type="body"/>
          </p:nvPr>
        </p:nvSpPr>
        <p:spPr>
          <a:xfrm>
            <a:off x="4451700" y="1234800"/>
            <a:ext cx="4497900" cy="33390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1200"/>
              </a:spcBef>
              <a:spcAft>
                <a:spcPts val="0"/>
              </a:spcAft>
              <a:buSzPts val="1665"/>
              <a:buNone/>
            </a:pPr>
            <a:r>
              <a:rPr b="1" lang="fr" sz="1102"/>
              <a:t>Good to know:</a:t>
            </a:r>
            <a:endParaRPr b="1" sz="1102"/>
          </a:p>
          <a:p>
            <a:pPr indent="0" lvl="0" marL="0" rtl="0" algn="l">
              <a:lnSpc>
                <a:spcPct val="105000"/>
              </a:lnSpc>
              <a:spcBef>
                <a:spcPts val="1200"/>
              </a:spcBef>
              <a:spcAft>
                <a:spcPts val="0"/>
              </a:spcAft>
              <a:buSzPts val="1665"/>
              <a:buNone/>
            </a:pPr>
            <a:r>
              <a:rPr b="1" lang="fr" sz="1102"/>
              <a:t>The distribution offer </a:t>
            </a:r>
            <a:r>
              <a:rPr lang="fr" sz="1102"/>
              <a:t>corresponds to the transmission of a business opportunity. All subsequent interactions take place between you and the client. The commission is 10% (excluding taxes) of the provided dossier amount.</a:t>
            </a:r>
            <a:endParaRPr sz="1102"/>
          </a:p>
          <a:p>
            <a:pPr indent="0" lvl="0" marL="0" rtl="0" algn="l">
              <a:lnSpc>
                <a:spcPct val="105000"/>
              </a:lnSpc>
              <a:spcBef>
                <a:spcPts val="1200"/>
              </a:spcBef>
              <a:spcAft>
                <a:spcPts val="0"/>
              </a:spcAft>
              <a:buSzPts val="1665"/>
              <a:buNone/>
            </a:pPr>
            <a:r>
              <a:rPr b="1" lang="fr" sz="1102"/>
              <a:t>The management offer</a:t>
            </a:r>
            <a:r>
              <a:rPr lang="fr" sz="1102"/>
              <a:t> corresponds to the complete administrative management of a training file in accordance with the requirements of the Qualiopi standard. The commission is 15% (excluding taxes) of the dossier amount.</a:t>
            </a:r>
            <a:endParaRPr sz="1102"/>
          </a:p>
          <a:p>
            <a:pPr indent="0" lvl="0" marL="0" rtl="0" algn="l">
              <a:lnSpc>
                <a:spcPct val="105000"/>
              </a:lnSpc>
              <a:spcBef>
                <a:spcPts val="1200"/>
              </a:spcBef>
              <a:spcAft>
                <a:spcPts val="1200"/>
              </a:spcAft>
              <a:buSzPts val="1665"/>
              <a:buNone/>
            </a:pPr>
            <a:r>
              <a:rPr b="1" lang="fr" sz="1102"/>
              <a:t>The full-service offer</a:t>
            </a:r>
            <a:r>
              <a:rPr lang="fr" sz="1102"/>
              <a:t> corresponds to a situation where a client is referred to you through our intermediary and is administratively managed by us. The commission is 25% (excluding taxes) of the dossier amount.</a:t>
            </a:r>
            <a:endParaRPr sz="1102"/>
          </a:p>
        </p:txBody>
      </p:sp>
      <p:pic>
        <p:nvPicPr>
          <p:cNvPr id="185" name="Google Shape;185;p19"/>
          <p:cNvPicPr preferRelativeResize="0"/>
          <p:nvPr/>
        </p:nvPicPr>
        <p:blipFill rotWithShape="1">
          <a:blip r:embed="rId3">
            <a:alphaModFix amt="75000"/>
          </a:blip>
          <a:srcRect b="0" l="0" r="0" t="0"/>
          <a:stretch/>
        </p:blipFill>
        <p:spPr>
          <a:xfrm>
            <a:off x="3043425" y="2132400"/>
            <a:ext cx="1471975" cy="1370100"/>
          </a:xfrm>
          <a:prstGeom prst="rect">
            <a:avLst/>
          </a:prstGeom>
          <a:noFill/>
          <a:ln>
            <a:noFill/>
          </a:ln>
        </p:spPr>
      </p:pic>
      <p:sp>
        <p:nvSpPr>
          <p:cNvPr id="186" name="Google Shape;186;p19"/>
          <p:cNvSpPr/>
          <p:nvPr/>
        </p:nvSpPr>
        <p:spPr>
          <a:xfrm>
            <a:off x="488350" y="1596300"/>
            <a:ext cx="653100" cy="2442300"/>
          </a:xfrm>
          <a:prstGeom prst="rect">
            <a:avLst/>
          </a:prstGeom>
          <a:solidFill>
            <a:srgbClr val="2A93D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9"/>
          <p:cNvSpPr/>
          <p:nvPr/>
        </p:nvSpPr>
        <p:spPr>
          <a:xfrm>
            <a:off x="488350" y="4038600"/>
            <a:ext cx="653100" cy="270600"/>
          </a:xfrm>
          <a:prstGeom prst="rect">
            <a:avLst/>
          </a:prstGeom>
          <a:solidFill>
            <a:srgbClr val="13558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9"/>
          <p:cNvSpPr/>
          <p:nvPr/>
        </p:nvSpPr>
        <p:spPr>
          <a:xfrm>
            <a:off x="1485950" y="1596300"/>
            <a:ext cx="653100" cy="2158800"/>
          </a:xfrm>
          <a:prstGeom prst="rect">
            <a:avLst/>
          </a:prstGeom>
          <a:solidFill>
            <a:srgbClr val="2A93D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9"/>
          <p:cNvSpPr/>
          <p:nvPr/>
        </p:nvSpPr>
        <p:spPr>
          <a:xfrm>
            <a:off x="1485950" y="3755100"/>
            <a:ext cx="653100" cy="554100"/>
          </a:xfrm>
          <a:prstGeom prst="rect">
            <a:avLst/>
          </a:prstGeom>
          <a:solidFill>
            <a:srgbClr val="13558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9"/>
          <p:cNvSpPr txBox="1"/>
          <p:nvPr/>
        </p:nvSpPr>
        <p:spPr>
          <a:xfrm>
            <a:off x="1485950" y="1150450"/>
            <a:ext cx="906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lang="fr" sz="800">
                <a:latin typeface="Roboto"/>
                <a:ea typeface="Roboto"/>
                <a:cs typeface="Roboto"/>
                <a:sym typeface="Roboto"/>
              </a:rPr>
              <a:t>management offer</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Roboto"/>
              <a:ea typeface="Roboto"/>
              <a:cs typeface="Roboto"/>
              <a:sym typeface="Roboto"/>
            </a:endParaRPr>
          </a:p>
        </p:txBody>
      </p:sp>
      <p:sp>
        <p:nvSpPr>
          <p:cNvPr id="191" name="Google Shape;191;p19"/>
          <p:cNvSpPr txBox="1"/>
          <p:nvPr/>
        </p:nvSpPr>
        <p:spPr>
          <a:xfrm>
            <a:off x="197650" y="1150450"/>
            <a:ext cx="11976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distribution offer</a:t>
            </a:r>
            <a:endParaRPr b="0" i="0" sz="1400" u="none" cap="none" strike="noStrike">
              <a:solidFill>
                <a:srgbClr val="000000"/>
              </a:solidFill>
              <a:latin typeface="Roboto"/>
              <a:ea typeface="Roboto"/>
              <a:cs typeface="Roboto"/>
              <a:sym typeface="Roboto"/>
            </a:endParaRPr>
          </a:p>
        </p:txBody>
      </p:sp>
      <p:sp>
        <p:nvSpPr>
          <p:cNvPr id="192" name="Google Shape;192;p19"/>
          <p:cNvSpPr txBox="1"/>
          <p:nvPr/>
        </p:nvSpPr>
        <p:spPr>
          <a:xfrm>
            <a:off x="647200" y="4020000"/>
            <a:ext cx="453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chemeClr val="lt1"/>
                </a:solidFill>
                <a:latin typeface="Roboto"/>
                <a:ea typeface="Roboto"/>
                <a:cs typeface="Roboto"/>
                <a:sym typeface="Roboto"/>
              </a:rPr>
              <a:t>10 %</a:t>
            </a:r>
            <a:endParaRPr b="0" i="0" sz="1400" u="none" cap="none" strike="noStrike">
              <a:solidFill>
                <a:schemeClr val="lt1"/>
              </a:solidFill>
              <a:latin typeface="Roboto"/>
              <a:ea typeface="Roboto"/>
              <a:cs typeface="Roboto"/>
              <a:sym typeface="Roboto"/>
            </a:endParaRPr>
          </a:p>
        </p:txBody>
      </p:sp>
      <p:sp>
        <p:nvSpPr>
          <p:cNvPr id="193" name="Google Shape;193;p19"/>
          <p:cNvSpPr txBox="1"/>
          <p:nvPr/>
        </p:nvSpPr>
        <p:spPr>
          <a:xfrm>
            <a:off x="1639350" y="3791700"/>
            <a:ext cx="453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chemeClr val="lt1"/>
                </a:solidFill>
                <a:latin typeface="Roboto"/>
                <a:ea typeface="Roboto"/>
                <a:cs typeface="Roboto"/>
                <a:sym typeface="Roboto"/>
              </a:rPr>
              <a:t>15 %</a:t>
            </a:r>
            <a:endParaRPr b="0" i="0" sz="1400" u="none" cap="none" strike="noStrike">
              <a:solidFill>
                <a:schemeClr val="lt1"/>
              </a:solidFill>
              <a:latin typeface="Roboto"/>
              <a:ea typeface="Roboto"/>
              <a:cs typeface="Roboto"/>
              <a:sym typeface="Roboto"/>
            </a:endParaRPr>
          </a:p>
        </p:txBody>
      </p:sp>
      <p:sp>
        <p:nvSpPr>
          <p:cNvPr id="194" name="Google Shape;194;p19"/>
          <p:cNvSpPr txBox="1"/>
          <p:nvPr/>
        </p:nvSpPr>
        <p:spPr>
          <a:xfrm>
            <a:off x="2139045" y="4309200"/>
            <a:ext cx="1197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lang="fr" sz="800">
                <a:latin typeface="Roboto"/>
                <a:ea typeface="Roboto"/>
                <a:cs typeface="Roboto"/>
                <a:sym typeface="Roboto"/>
              </a:rPr>
              <a:t>Commission rate</a:t>
            </a:r>
            <a:endParaRPr b="0" i="0" sz="800" u="none" cap="none" strike="noStrike">
              <a:solidFill>
                <a:srgbClr val="000000"/>
              </a:solidFill>
              <a:latin typeface="Roboto"/>
              <a:ea typeface="Roboto"/>
              <a:cs typeface="Roboto"/>
              <a:sym typeface="Roboto"/>
            </a:endParaRPr>
          </a:p>
        </p:txBody>
      </p:sp>
      <p:sp>
        <p:nvSpPr>
          <p:cNvPr id="195" name="Google Shape;195;p19"/>
          <p:cNvSpPr txBox="1"/>
          <p:nvPr/>
        </p:nvSpPr>
        <p:spPr>
          <a:xfrm rot="-5400000">
            <a:off x="-964300" y="2631000"/>
            <a:ext cx="2362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lang="fr" sz="1000">
                <a:latin typeface="Roboto"/>
                <a:ea typeface="Roboto"/>
                <a:cs typeface="Roboto"/>
                <a:sym typeface="Roboto"/>
              </a:rPr>
              <a:t>Net amount of your training project</a:t>
            </a:r>
            <a:endParaRPr b="0" i="0" sz="1000" u="none" cap="none" strike="noStrike">
              <a:solidFill>
                <a:srgbClr val="000000"/>
              </a:solidFill>
              <a:latin typeface="Roboto"/>
              <a:ea typeface="Roboto"/>
              <a:cs typeface="Roboto"/>
              <a:sym typeface="Roboto"/>
            </a:endParaRPr>
          </a:p>
        </p:txBody>
      </p:sp>
      <p:sp>
        <p:nvSpPr>
          <p:cNvPr id="196" name="Google Shape;196;p19"/>
          <p:cNvSpPr/>
          <p:nvPr/>
        </p:nvSpPr>
        <p:spPr>
          <a:xfrm>
            <a:off x="2400350" y="1596300"/>
            <a:ext cx="653100" cy="2158800"/>
          </a:xfrm>
          <a:prstGeom prst="rect">
            <a:avLst/>
          </a:prstGeom>
          <a:solidFill>
            <a:srgbClr val="2A93D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9"/>
          <p:cNvSpPr/>
          <p:nvPr/>
        </p:nvSpPr>
        <p:spPr>
          <a:xfrm>
            <a:off x="2400350" y="3502500"/>
            <a:ext cx="653100" cy="806700"/>
          </a:xfrm>
          <a:prstGeom prst="rect">
            <a:avLst/>
          </a:prstGeom>
          <a:solidFill>
            <a:srgbClr val="13558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9"/>
          <p:cNvSpPr txBox="1"/>
          <p:nvPr/>
        </p:nvSpPr>
        <p:spPr>
          <a:xfrm>
            <a:off x="2433050" y="1150450"/>
            <a:ext cx="808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lang="fr" sz="800">
                <a:latin typeface="Roboto"/>
                <a:ea typeface="Roboto"/>
                <a:cs typeface="Roboto"/>
                <a:sym typeface="Roboto"/>
              </a:rPr>
              <a:t>full-service offer</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Roboto"/>
              <a:ea typeface="Roboto"/>
              <a:cs typeface="Roboto"/>
              <a:sym typeface="Roboto"/>
            </a:endParaRPr>
          </a:p>
        </p:txBody>
      </p:sp>
      <p:sp>
        <p:nvSpPr>
          <p:cNvPr id="199" name="Google Shape;199;p19"/>
          <p:cNvSpPr txBox="1"/>
          <p:nvPr/>
        </p:nvSpPr>
        <p:spPr>
          <a:xfrm>
            <a:off x="2553750" y="3791700"/>
            <a:ext cx="453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chemeClr val="lt1"/>
                </a:solidFill>
                <a:latin typeface="Roboto"/>
                <a:ea typeface="Roboto"/>
                <a:cs typeface="Roboto"/>
                <a:sym typeface="Roboto"/>
              </a:rPr>
              <a:t>25 %</a:t>
            </a:r>
            <a:endParaRPr b="0" i="0" sz="1400" u="none" cap="none" strike="noStrike">
              <a:solidFill>
                <a:schemeClr val="l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fr" sz="2700"/>
              <a:t>Successful partnership case</a:t>
            </a:r>
            <a:endParaRPr sz="2700"/>
          </a:p>
        </p:txBody>
      </p:sp>
      <p:sp>
        <p:nvSpPr>
          <p:cNvPr id="205" name="Google Shape;205;p20"/>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fr" sz="1302"/>
              <a:t>The partnership between Actuelia and Atova Conseil started in 2013 and has been beneficial for both companies. </a:t>
            </a:r>
            <a:endParaRPr sz="1302"/>
          </a:p>
          <a:p>
            <a:pPr indent="0" lvl="0" marL="0" rtl="0" algn="l">
              <a:lnSpc>
                <a:spcPct val="95000"/>
              </a:lnSpc>
              <a:spcBef>
                <a:spcPts val="0"/>
              </a:spcBef>
              <a:spcAft>
                <a:spcPts val="0"/>
              </a:spcAft>
              <a:buNone/>
            </a:pPr>
            <a:r>
              <a:t/>
            </a:r>
            <a:endParaRPr sz="1302"/>
          </a:p>
          <a:p>
            <a:pPr indent="-311277" lvl="0" marL="457200" rtl="0" algn="l">
              <a:lnSpc>
                <a:spcPct val="95000"/>
              </a:lnSpc>
              <a:spcBef>
                <a:spcPts val="0"/>
              </a:spcBef>
              <a:spcAft>
                <a:spcPts val="0"/>
              </a:spcAft>
              <a:buSzPts val="1302"/>
              <a:buChar char="●"/>
            </a:pPr>
            <a:r>
              <a:rPr lang="fr" sz="1302"/>
              <a:t>Actuelia has experienced an increase in revenue and reputation due to improved commercial offer conversion. </a:t>
            </a:r>
            <a:endParaRPr sz="1302"/>
          </a:p>
          <a:p>
            <a:pPr indent="-311277" lvl="0" marL="457200" rtl="0" algn="l">
              <a:lnSpc>
                <a:spcPct val="95000"/>
              </a:lnSpc>
              <a:spcBef>
                <a:spcPts val="0"/>
              </a:spcBef>
              <a:spcAft>
                <a:spcPts val="0"/>
              </a:spcAft>
              <a:buSzPts val="1302"/>
              <a:buChar char="●"/>
            </a:pPr>
            <a:r>
              <a:rPr lang="fr" sz="1302"/>
              <a:t>The platform has found three training programs for Actuelia. </a:t>
            </a:r>
            <a:endParaRPr sz="1302"/>
          </a:p>
          <a:p>
            <a:pPr indent="-311277" lvl="0" marL="457200" rtl="0" algn="l">
              <a:lnSpc>
                <a:spcPct val="95000"/>
              </a:lnSpc>
              <a:spcBef>
                <a:spcPts val="0"/>
              </a:spcBef>
              <a:spcAft>
                <a:spcPts val="0"/>
              </a:spcAft>
              <a:buSzPts val="1302"/>
              <a:buChar char="●"/>
            </a:pPr>
            <a:r>
              <a:rPr lang="fr" sz="1302"/>
              <a:t>Additionally, Actuelia aimed to assist its own clients in securing funding for 17 training projects with the help of Atova.</a:t>
            </a:r>
            <a:endParaRPr sz="1302"/>
          </a:p>
        </p:txBody>
      </p:sp>
      <p:pic>
        <p:nvPicPr>
          <p:cNvPr id="206" name="Google Shape;206;p20"/>
          <p:cNvPicPr preferRelativeResize="0"/>
          <p:nvPr/>
        </p:nvPicPr>
        <p:blipFill rotWithShape="1">
          <a:blip r:embed="rId3">
            <a:alphaModFix/>
          </a:blip>
          <a:srcRect b="0" l="0" r="0" t="0"/>
          <a:stretch/>
        </p:blipFill>
        <p:spPr>
          <a:xfrm>
            <a:off x="6588100" y="622075"/>
            <a:ext cx="2244198" cy="607800"/>
          </a:xfrm>
          <a:prstGeom prst="rect">
            <a:avLst/>
          </a:prstGeom>
          <a:noFill/>
          <a:ln>
            <a:noFill/>
          </a:ln>
        </p:spPr>
      </p:pic>
      <p:sp>
        <p:nvSpPr>
          <p:cNvPr id="207" name="Google Shape;207;p20"/>
          <p:cNvSpPr txBox="1"/>
          <p:nvPr/>
        </p:nvSpPr>
        <p:spPr>
          <a:xfrm>
            <a:off x="3429000" y="3865500"/>
            <a:ext cx="6858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t/>
            </a:r>
            <a:endParaRPr sz="800">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fr" sz="800">
                <a:latin typeface="Roboto"/>
                <a:ea typeface="Roboto"/>
                <a:cs typeface="Roboto"/>
                <a:sym typeface="Roboto"/>
              </a:rPr>
              <a:t>Trainings uploaded online.</a:t>
            </a:r>
            <a:endParaRPr sz="800">
              <a:latin typeface="Roboto"/>
              <a:ea typeface="Roboto"/>
              <a:cs typeface="Roboto"/>
              <a:sym typeface="Roboto"/>
            </a:endParaRPr>
          </a:p>
        </p:txBody>
      </p:sp>
      <p:sp>
        <p:nvSpPr>
          <p:cNvPr id="208" name="Google Shape;208;p20"/>
          <p:cNvSpPr txBox="1"/>
          <p:nvPr/>
        </p:nvSpPr>
        <p:spPr>
          <a:xfrm>
            <a:off x="4800600" y="3942450"/>
            <a:ext cx="762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lang="fr" sz="700">
                <a:latin typeface="Roboto"/>
                <a:ea typeface="Roboto"/>
                <a:cs typeface="Roboto"/>
                <a:sym typeface="Roboto"/>
              </a:rPr>
              <a:t>Processed client files.</a:t>
            </a:r>
            <a:endParaRPr b="0" i="0" sz="700" u="none" cap="none" strike="noStrike">
              <a:solidFill>
                <a:srgbClr val="000000"/>
              </a:solidFill>
              <a:latin typeface="Roboto"/>
              <a:ea typeface="Roboto"/>
              <a:cs typeface="Roboto"/>
              <a:sym typeface="Roboto"/>
            </a:endParaRPr>
          </a:p>
        </p:txBody>
      </p:sp>
      <p:sp>
        <p:nvSpPr>
          <p:cNvPr id="209" name="Google Shape;209;p20"/>
          <p:cNvSpPr txBox="1"/>
          <p:nvPr/>
        </p:nvSpPr>
        <p:spPr>
          <a:xfrm>
            <a:off x="3505200" y="3497900"/>
            <a:ext cx="45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fr" sz="1700" u="none" cap="none" strike="noStrike">
                <a:solidFill>
                  <a:srgbClr val="000000"/>
                </a:solidFill>
                <a:latin typeface="Roboto"/>
                <a:ea typeface="Roboto"/>
                <a:cs typeface="Roboto"/>
                <a:sym typeface="Roboto"/>
              </a:rPr>
              <a:t>13</a:t>
            </a:r>
            <a:endParaRPr b="1" i="0" sz="1700" u="none" cap="none" strike="noStrike">
              <a:solidFill>
                <a:srgbClr val="000000"/>
              </a:solidFill>
              <a:latin typeface="Roboto"/>
              <a:ea typeface="Roboto"/>
              <a:cs typeface="Roboto"/>
              <a:sym typeface="Roboto"/>
            </a:endParaRPr>
          </a:p>
        </p:txBody>
      </p:sp>
      <p:sp>
        <p:nvSpPr>
          <p:cNvPr id="210" name="Google Shape;210;p20"/>
          <p:cNvSpPr txBox="1"/>
          <p:nvPr/>
        </p:nvSpPr>
        <p:spPr>
          <a:xfrm>
            <a:off x="4795812" y="3497900"/>
            <a:ext cx="7668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fr" sz="1700" u="none" cap="none" strike="noStrike">
                <a:solidFill>
                  <a:srgbClr val="000000"/>
                </a:solidFill>
                <a:latin typeface="Roboto"/>
                <a:ea typeface="Roboto"/>
                <a:cs typeface="Roboto"/>
                <a:sym typeface="Roboto"/>
              </a:rPr>
              <a:t>20</a:t>
            </a:r>
            <a:endParaRPr b="1" i="0" sz="1700" u="none" cap="none" strike="noStrike">
              <a:solidFill>
                <a:srgbClr val="000000"/>
              </a:solidFill>
              <a:latin typeface="Roboto"/>
              <a:ea typeface="Roboto"/>
              <a:cs typeface="Roboto"/>
              <a:sym typeface="Roboto"/>
            </a:endParaRPr>
          </a:p>
        </p:txBody>
      </p:sp>
      <p:sp>
        <p:nvSpPr>
          <p:cNvPr id="211" name="Google Shape;211;p20"/>
          <p:cNvSpPr txBox="1"/>
          <p:nvPr/>
        </p:nvSpPr>
        <p:spPr>
          <a:xfrm>
            <a:off x="6172200" y="3497900"/>
            <a:ext cx="762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fr" sz="1700" u="none" cap="none" strike="noStrike">
                <a:solidFill>
                  <a:srgbClr val="000000"/>
                </a:solidFill>
                <a:latin typeface="Roboto"/>
                <a:ea typeface="Roboto"/>
                <a:cs typeface="Roboto"/>
                <a:sym typeface="Roboto"/>
              </a:rPr>
              <a:t>40 k€</a:t>
            </a:r>
            <a:endParaRPr b="1" i="0" sz="1700" u="none" cap="none" strike="noStrike">
              <a:solidFill>
                <a:srgbClr val="000000"/>
              </a:solidFill>
              <a:latin typeface="Roboto"/>
              <a:ea typeface="Roboto"/>
              <a:cs typeface="Roboto"/>
              <a:sym typeface="Roboto"/>
            </a:endParaRPr>
          </a:p>
        </p:txBody>
      </p:sp>
      <p:sp>
        <p:nvSpPr>
          <p:cNvPr id="212" name="Google Shape;212;p20"/>
          <p:cNvSpPr txBox="1"/>
          <p:nvPr/>
        </p:nvSpPr>
        <p:spPr>
          <a:xfrm>
            <a:off x="6172200" y="3996300"/>
            <a:ext cx="6096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lang="fr" sz="700">
                <a:latin typeface="Roboto"/>
                <a:ea typeface="Roboto"/>
                <a:cs typeface="Roboto"/>
                <a:sym typeface="Roboto"/>
              </a:rPr>
              <a:t>of generated revenue.</a:t>
            </a:r>
            <a:endParaRPr b="0" i="0" sz="700" u="none" cap="none" strike="noStrike">
              <a:solidFill>
                <a:srgbClr val="000000"/>
              </a:solidFill>
              <a:latin typeface="Roboto"/>
              <a:ea typeface="Roboto"/>
              <a:cs typeface="Roboto"/>
              <a:sym typeface="Roboto"/>
            </a:endParaRPr>
          </a:p>
        </p:txBody>
      </p:sp>
      <p:pic>
        <p:nvPicPr>
          <p:cNvPr id="213" name="Google Shape;213;p20"/>
          <p:cNvPicPr preferRelativeResize="0"/>
          <p:nvPr/>
        </p:nvPicPr>
        <p:blipFill rotWithShape="1">
          <a:blip r:embed="rId4">
            <a:alphaModFix/>
          </a:blip>
          <a:srcRect b="0" l="0" r="0" t="0"/>
          <a:stretch/>
        </p:blipFill>
        <p:spPr>
          <a:xfrm>
            <a:off x="3413424" y="2658489"/>
            <a:ext cx="620125" cy="790326"/>
          </a:xfrm>
          <a:prstGeom prst="rect">
            <a:avLst/>
          </a:prstGeom>
          <a:noFill/>
          <a:ln>
            <a:noFill/>
          </a:ln>
        </p:spPr>
      </p:pic>
      <p:pic>
        <p:nvPicPr>
          <p:cNvPr id="214" name="Google Shape;214;p20"/>
          <p:cNvPicPr preferRelativeResize="0"/>
          <p:nvPr/>
        </p:nvPicPr>
        <p:blipFill rotWithShape="1">
          <a:blip r:embed="rId5">
            <a:alphaModFix/>
          </a:blip>
          <a:srcRect b="0" l="0" r="0" t="0"/>
          <a:stretch/>
        </p:blipFill>
        <p:spPr>
          <a:xfrm>
            <a:off x="6172200" y="2667000"/>
            <a:ext cx="756587" cy="790324"/>
          </a:xfrm>
          <a:prstGeom prst="rect">
            <a:avLst/>
          </a:prstGeom>
          <a:noFill/>
          <a:ln>
            <a:noFill/>
          </a:ln>
        </p:spPr>
      </p:pic>
      <p:pic>
        <p:nvPicPr>
          <p:cNvPr id="215" name="Google Shape;215;p20"/>
          <p:cNvPicPr preferRelativeResize="0"/>
          <p:nvPr/>
        </p:nvPicPr>
        <p:blipFill rotWithShape="1">
          <a:blip r:embed="rId6">
            <a:alphaModFix/>
          </a:blip>
          <a:srcRect b="0" l="0" r="0" t="0"/>
          <a:stretch/>
        </p:blipFill>
        <p:spPr>
          <a:xfrm>
            <a:off x="4630199" y="2566475"/>
            <a:ext cx="1078651" cy="1014016"/>
          </a:xfrm>
          <a:prstGeom prst="rect">
            <a:avLst/>
          </a:prstGeom>
          <a:noFill/>
          <a:ln>
            <a:noFill/>
          </a:ln>
        </p:spPr>
      </p:pic>
      <p:pic>
        <p:nvPicPr>
          <p:cNvPr id="216" name="Google Shape;216;p20"/>
          <p:cNvPicPr preferRelativeResize="0"/>
          <p:nvPr/>
        </p:nvPicPr>
        <p:blipFill rotWithShape="1">
          <a:blip r:embed="rId7">
            <a:alphaModFix/>
          </a:blip>
          <a:srcRect b="0" l="0" r="0" t="0"/>
          <a:stretch/>
        </p:blipFill>
        <p:spPr>
          <a:xfrm>
            <a:off x="1898575" y="2723763"/>
            <a:ext cx="918202" cy="699450"/>
          </a:xfrm>
          <a:prstGeom prst="rect">
            <a:avLst/>
          </a:prstGeom>
          <a:noFill/>
          <a:ln>
            <a:noFill/>
          </a:ln>
        </p:spPr>
      </p:pic>
      <p:sp>
        <p:nvSpPr>
          <p:cNvPr id="217" name="Google Shape;217;p20"/>
          <p:cNvSpPr txBox="1"/>
          <p:nvPr/>
        </p:nvSpPr>
        <p:spPr>
          <a:xfrm>
            <a:off x="1898575" y="3824925"/>
            <a:ext cx="6858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lang="fr" sz="800">
                <a:latin typeface="Roboto"/>
                <a:ea typeface="Roboto"/>
                <a:cs typeface="Roboto"/>
                <a:sym typeface="Roboto"/>
              </a:rPr>
              <a:t>Clients found</a:t>
            </a:r>
            <a:endParaRPr b="0" i="0" sz="800" u="none" cap="none" strike="noStrike">
              <a:solidFill>
                <a:srgbClr val="000000"/>
              </a:solidFill>
              <a:latin typeface="Roboto"/>
              <a:ea typeface="Roboto"/>
              <a:cs typeface="Roboto"/>
              <a:sym typeface="Roboto"/>
            </a:endParaRPr>
          </a:p>
        </p:txBody>
      </p:sp>
      <p:sp>
        <p:nvSpPr>
          <p:cNvPr id="218" name="Google Shape;218;p20"/>
          <p:cNvSpPr txBox="1"/>
          <p:nvPr/>
        </p:nvSpPr>
        <p:spPr>
          <a:xfrm>
            <a:off x="1974775" y="3457325"/>
            <a:ext cx="4572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fr" sz="1700" u="none" cap="none" strike="noStrike">
                <a:solidFill>
                  <a:srgbClr val="000000"/>
                </a:solidFill>
                <a:latin typeface="Roboto"/>
                <a:ea typeface="Roboto"/>
                <a:cs typeface="Roboto"/>
                <a:sym typeface="Roboto"/>
              </a:rPr>
              <a:t>3</a:t>
            </a:r>
            <a:endParaRPr b="1" i="0" sz="1700" u="none" cap="none" strike="noStrik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Who can be our partners?</a:t>
            </a:r>
            <a:endParaRPr/>
          </a:p>
        </p:txBody>
      </p:sp>
      <p:sp>
        <p:nvSpPr>
          <p:cNvPr id="224" name="Google Shape;224;p2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fr" sz="1400"/>
              <a:t>Our partnership is aimed at companies that have expertise to disseminate and are looking to increase their revenue and reputation. This includes consulting and organizational firms, governance advisory firms, audit, actuarial, and taxation firms, investment banks, and more.</a:t>
            </a:r>
            <a:endParaRPr sz="1400"/>
          </a:p>
          <a:p>
            <a:pPr indent="0" lvl="0" marL="0" rtl="0" algn="l">
              <a:lnSpc>
                <a:spcPct val="115000"/>
              </a:lnSpc>
              <a:spcBef>
                <a:spcPts val="1200"/>
              </a:spcBef>
              <a:spcAft>
                <a:spcPts val="0"/>
              </a:spcAft>
              <a:buSzPts val="1800"/>
              <a:buNone/>
            </a:pPr>
            <a:r>
              <a:t/>
            </a:r>
            <a:endParaRPr sz="1300"/>
          </a:p>
          <a:p>
            <a:pPr indent="0" lvl="0" marL="0" rtl="0" algn="l">
              <a:lnSpc>
                <a:spcPct val="115000"/>
              </a:lnSpc>
              <a:spcBef>
                <a:spcPts val="1200"/>
              </a:spcBef>
              <a:spcAft>
                <a:spcPts val="1200"/>
              </a:spcAft>
              <a:buSzPts val="1800"/>
              <a:buNone/>
            </a:pPr>
            <a:r>
              <a:t/>
            </a:r>
            <a:endParaRPr sz="1300"/>
          </a:p>
        </p:txBody>
      </p:sp>
      <p:pic>
        <p:nvPicPr>
          <p:cNvPr id="225" name="Google Shape;225;p21"/>
          <p:cNvPicPr preferRelativeResize="0"/>
          <p:nvPr/>
        </p:nvPicPr>
        <p:blipFill rotWithShape="1">
          <a:blip r:embed="rId3">
            <a:alphaModFix/>
          </a:blip>
          <a:srcRect b="0" l="0" r="0" t="0"/>
          <a:stretch/>
        </p:blipFill>
        <p:spPr>
          <a:xfrm>
            <a:off x="3810000" y="2445525"/>
            <a:ext cx="1783324" cy="1745475"/>
          </a:xfrm>
          <a:prstGeom prst="rect">
            <a:avLst/>
          </a:prstGeom>
          <a:noFill/>
          <a:ln>
            <a:noFill/>
          </a:ln>
        </p:spPr>
      </p:pic>
      <p:pic>
        <p:nvPicPr>
          <p:cNvPr id="226" name="Google Shape;226;p21"/>
          <p:cNvPicPr preferRelativeResize="0"/>
          <p:nvPr/>
        </p:nvPicPr>
        <p:blipFill rotWithShape="1">
          <a:blip r:embed="rId3">
            <a:alphaModFix/>
          </a:blip>
          <a:srcRect b="0" l="0" r="0" t="0"/>
          <a:stretch/>
        </p:blipFill>
        <p:spPr>
          <a:xfrm>
            <a:off x="5715000" y="2057400"/>
            <a:ext cx="1783324" cy="1745475"/>
          </a:xfrm>
          <a:prstGeom prst="rect">
            <a:avLst/>
          </a:prstGeom>
          <a:noFill/>
          <a:ln>
            <a:noFill/>
          </a:ln>
        </p:spPr>
      </p:pic>
      <p:pic>
        <p:nvPicPr>
          <p:cNvPr id="227" name="Google Shape;227;p21"/>
          <p:cNvPicPr preferRelativeResize="0"/>
          <p:nvPr/>
        </p:nvPicPr>
        <p:blipFill rotWithShape="1">
          <a:blip r:embed="rId3">
            <a:alphaModFix/>
          </a:blip>
          <a:srcRect b="0" l="0" r="0" t="0"/>
          <a:stretch/>
        </p:blipFill>
        <p:spPr>
          <a:xfrm>
            <a:off x="1981200" y="2369325"/>
            <a:ext cx="1447800" cy="1440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